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7" r:id="rId3"/>
    <p:sldId id="298" r:id="rId4"/>
    <p:sldId id="299" r:id="rId5"/>
    <p:sldId id="300" r:id="rId6"/>
    <p:sldId id="302" r:id="rId7"/>
    <p:sldId id="303" r:id="rId8"/>
    <p:sldId id="304" r:id="rId9"/>
    <p:sldId id="305" r:id="rId10"/>
    <p:sldId id="306" r:id="rId11"/>
    <p:sldId id="317" r:id="rId12"/>
    <p:sldId id="275" r:id="rId13"/>
    <p:sldId id="291" r:id="rId14"/>
    <p:sldId id="259" r:id="rId15"/>
    <p:sldId id="289" r:id="rId16"/>
    <p:sldId id="311" r:id="rId17"/>
    <p:sldId id="312" r:id="rId18"/>
    <p:sldId id="313" r:id="rId19"/>
    <p:sldId id="314" r:id="rId20"/>
    <p:sldId id="315" r:id="rId21"/>
    <p:sldId id="296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ljka Ivandic Blazina" initials="ZIB" lastIdx="1" clrIdx="0">
    <p:extLst>
      <p:ext uri="{19B8F6BF-5375-455C-9EA6-DF929625EA0E}">
        <p15:presenceInfo xmlns:p15="http://schemas.microsoft.com/office/powerpoint/2012/main" userId="S-1-5-21-1597364109-4052486039-3059465812-17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877"/>
    <a:srgbClr val="E88E31"/>
    <a:srgbClr val="149A4B"/>
    <a:srgbClr val="A41568"/>
    <a:srgbClr val="2797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4CE15-CAB0-4DD7-BBE3-C3CC96130994}" type="datetimeFigureOut">
              <a:rPr lang="hr-HR" smtClean="0"/>
              <a:t>8.2.2019.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2F07E-DAA4-4C12-B2EC-2993A695D1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2745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70A0F-D19B-4462-BDA0-8C7F7E4EF322}" type="datetimeFigureOut">
              <a:rPr lang="hr-HR" smtClean="0"/>
              <a:t>8.2.2019.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6CAFF-7D64-4B5B-BF23-208C0C0058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6072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CAFF-7D64-4B5B-BF23-208C0C00588F}" type="slidenum">
              <a:rPr lang="hr-HR" smtClean="0"/>
              <a:t>1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86DD35-7FEE-483E-A093-531F2CFFB1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749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36CAFF-7D64-4B5B-BF23-208C0C00588F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079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36CAFF-7D64-4B5B-BF23-208C0C00588F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77AB5ED-600F-4C6A-9756-BF667482AC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85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36CAFF-7D64-4B5B-BF23-208C0C00588F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5D787F-E0FE-4924-A0F9-74E786C5ED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08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36CAFF-7D64-4B5B-BF23-208C0C00588F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1E9538C-2C56-4049-9E32-C4F66574F2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41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36CAFF-7D64-4B5B-BF23-208C0C00588F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1E9538C-2C56-4049-9E32-C4F66574F2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68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36CAFF-7D64-4B5B-BF23-208C0C00588F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1E9538C-2C56-4049-9E32-C4F66574F2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00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36CAFF-7D64-4B5B-BF23-208C0C00588F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1E9538C-2C56-4049-9E32-C4F66574F2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36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36CAFF-7D64-4B5B-BF23-208C0C00588F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1E9538C-2C56-4049-9E32-C4F66574F2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53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r-Latn-RS"/>
              <a:t>3/9/2017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2/8/2019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sf@mdomsp.hr" TargetMode="External"/><Relationship Id="rId2" Type="http://schemas.openxmlformats.org/officeDocument/2006/relationships/hyperlink" Target="https://mdomsp.gov.h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mailto:udruge@mdomsp.h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7"/>
          <p:cNvSpPr txBox="1">
            <a:spLocks/>
          </p:cNvSpPr>
          <p:nvPr/>
        </p:nvSpPr>
        <p:spPr bwMode="auto">
          <a:xfrm>
            <a:off x="-55658" y="1091953"/>
            <a:ext cx="9199658" cy="490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hr-HR" sz="1800" b="1" dirty="0">
              <a:solidFill>
                <a:srgbClr val="002060"/>
              </a:solidFill>
            </a:endParaRPr>
          </a:p>
          <a:p>
            <a:endParaRPr lang="hr-HR" sz="2200" b="1" dirty="0">
              <a:solidFill>
                <a:srgbClr val="002060"/>
              </a:solidFill>
            </a:endParaRPr>
          </a:p>
          <a:p>
            <a:endParaRPr lang="en-GB" sz="1200" dirty="0">
              <a:solidFill>
                <a:srgbClr val="002060"/>
              </a:solidFill>
            </a:endParaRPr>
          </a:p>
          <a:p>
            <a:pPr algn="ctr"/>
            <a:endParaRPr lang="hr-HR" sz="1800" dirty="0">
              <a:solidFill>
                <a:srgbClr val="002060"/>
              </a:solidFill>
            </a:endParaRPr>
          </a:p>
          <a:p>
            <a:pPr algn="ctr">
              <a:spcAft>
                <a:spcPts val="0"/>
              </a:spcAft>
            </a:pPr>
            <a:r>
              <a:rPr lang="hr-HR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 dani 2019.</a:t>
            </a:r>
            <a:endParaRPr lang="hr-HR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hr-HR" sz="2800" b="1" dirty="0">
              <a:solidFill>
                <a:srgbClr val="002060"/>
              </a:solidFill>
            </a:endParaRPr>
          </a:p>
          <a:p>
            <a:pPr algn="ctr"/>
            <a:r>
              <a:rPr lang="hr-HR" sz="2800" b="1" dirty="0">
                <a:solidFill>
                  <a:srgbClr val="002060"/>
                </a:solidFill>
              </a:rPr>
              <a:t>Predstavljanje projekata, programa i operacija u </a:t>
            </a:r>
          </a:p>
          <a:p>
            <a:pPr algn="ctr"/>
            <a:r>
              <a:rPr lang="hr-HR" sz="2800" b="1" dirty="0">
                <a:solidFill>
                  <a:srgbClr val="002060"/>
                </a:solidFill>
              </a:rPr>
              <a:t>nadležnosti </a:t>
            </a:r>
          </a:p>
          <a:p>
            <a:pPr algn="ctr"/>
            <a:r>
              <a:rPr lang="hr-HR" sz="2800" b="1" dirty="0">
                <a:solidFill>
                  <a:srgbClr val="002060"/>
                </a:solidFill>
              </a:rPr>
              <a:t>Ministarstva za demografiju, obitelj, mlade i socijalnu politiku </a:t>
            </a:r>
          </a:p>
          <a:p>
            <a:pPr algn="ctr"/>
            <a:r>
              <a:rPr lang="hr-HR" b="1" dirty="0">
                <a:solidFill>
                  <a:srgbClr val="002060"/>
                </a:solidFill>
              </a:rPr>
              <a:t> </a:t>
            </a:r>
          </a:p>
          <a:p>
            <a:endParaRPr lang="hr-HR" sz="1800" dirty="0">
              <a:solidFill>
                <a:srgbClr val="002060"/>
              </a:solidFill>
            </a:endParaRPr>
          </a:p>
          <a:p>
            <a:endParaRPr lang="hr-HR" sz="1800" dirty="0">
              <a:solidFill>
                <a:srgbClr val="002060"/>
              </a:solidFill>
            </a:endParaRPr>
          </a:p>
          <a:p>
            <a:endParaRPr lang="en-GB" sz="1800" dirty="0">
              <a:solidFill>
                <a:srgbClr val="002060"/>
              </a:solidFill>
            </a:endParaRPr>
          </a:p>
          <a:p>
            <a:pPr eaLnBrk="1" hangingPunct="1"/>
            <a:endParaRPr lang="en-US" sz="1000" dirty="0">
              <a:solidFill>
                <a:srgbClr val="002060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FBB7956-182E-4AC7-B1FD-A58A23317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1" y="145754"/>
            <a:ext cx="2837675" cy="7153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3C047C-07CA-4FAC-8646-C979BED4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603"/>
            <a:ext cx="8229600" cy="1143000"/>
          </a:xfrm>
        </p:spPr>
        <p:txBody>
          <a:bodyPr/>
          <a:lstStyle/>
          <a:p>
            <a:r>
              <a:rPr lang="hr-HR" sz="2800" b="1" dirty="0">
                <a:solidFill>
                  <a:srgbClr val="002060"/>
                </a:solidFill>
              </a:rPr>
              <a:t>5. Projekti usmjereni mladima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6" name="Rezervirano mjesto sadržaja 1">
            <a:extLst>
              <a:ext uri="{FF2B5EF4-FFF2-40B4-BE49-F238E27FC236}">
                <a16:creationId xmlns:a16="http://schemas.microsoft.com/office/drawing/2014/main" id="{B3FD4A1E-D69E-4FD0-96C7-CC8785E29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16732"/>
            <a:ext cx="8640960" cy="4824536"/>
          </a:xfrm>
        </p:spPr>
        <p:txBody>
          <a:bodyPr>
            <a:noAutofit/>
          </a:bodyPr>
          <a:lstStyle/>
          <a:p>
            <a:pPr marL="301943" lvl="1" indent="0">
              <a:lnSpc>
                <a:spcPct val="150000"/>
              </a:lnSpc>
              <a:buNone/>
            </a:pPr>
            <a:r>
              <a:rPr lang="hr-HR" sz="1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Opći cilj Poziva: </a:t>
            </a:r>
            <a:r>
              <a:rPr lang="hr-HR" sz="1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osnaživanje udruga mladih i za mlade te jedinica lokalne i područne (regionalne) samouprave u svrhu podizanja kvalitete života mladih</a:t>
            </a:r>
          </a:p>
          <a:p>
            <a:pPr marL="301943" lvl="1" indent="0">
              <a:buNone/>
            </a:pPr>
            <a:endParaRPr lang="hr-HR" sz="800" b="1" dirty="0">
              <a:solidFill>
                <a:srgbClr val="00206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1943" lvl="1" indent="0">
              <a:buNone/>
            </a:pP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vi-VN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aspisivanja 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Poziva</a:t>
            </a:r>
            <a:r>
              <a:rPr lang="vi-VN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svibanj 2019.</a:t>
            </a:r>
          </a:p>
          <a:p>
            <a:pPr marL="301943" lvl="1" indent="0">
              <a:buNone/>
            </a:pP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</a:rPr>
              <a:t>Ukupan iznos sredstava koji će se dodijeliti putem natječaja: 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7.500</a:t>
            </a:r>
            <a:r>
              <a:rPr lang="hr-HR" sz="1600" b="1" dirty="0">
                <a:solidFill>
                  <a:srgbClr val="002060"/>
                </a:solidFill>
              </a:rPr>
              <a:t>.000,00</a:t>
            </a:r>
            <a:r>
              <a:rPr lang="pl-PL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kuna</a:t>
            </a:r>
            <a:endParaRPr lang="hr-HR" sz="1600" b="1" dirty="0">
              <a:solidFill>
                <a:srgbClr val="00206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1943" lvl="1" indent="0">
              <a:buNone/>
            </a:pPr>
            <a:endParaRPr lang="hr-HR" sz="800" dirty="0">
              <a:solidFill>
                <a:srgbClr val="002060"/>
              </a:solidFill>
            </a:endParaRPr>
          </a:p>
          <a:p>
            <a:pPr marL="301943" lvl="1" indent="0">
              <a:buNone/>
            </a:pPr>
            <a:r>
              <a:rPr lang="hr-HR" sz="1600" dirty="0">
                <a:solidFill>
                  <a:srgbClr val="002060"/>
                </a:solidFill>
              </a:rPr>
              <a:t>Planirano trajanje projekta je: </a:t>
            </a:r>
            <a:r>
              <a:rPr lang="hr-HR" sz="1600" b="1" dirty="0">
                <a:solidFill>
                  <a:srgbClr val="002060"/>
                </a:solidFill>
              </a:rPr>
              <a:t>najkraće 3 mjeseca, a najdulje 12 mjeseci.</a:t>
            </a:r>
          </a:p>
          <a:p>
            <a:pPr marL="301943" lvl="1" indent="0">
              <a:buNone/>
            </a:pPr>
            <a:endParaRPr lang="hr-HR" sz="800" dirty="0">
              <a:solidFill>
                <a:srgbClr val="002060"/>
              </a:solidFill>
            </a:endParaRPr>
          </a:p>
          <a:p>
            <a:pPr marL="301943" lvl="1" indent="0">
              <a:buNone/>
            </a:pPr>
            <a:r>
              <a:rPr lang="hr-HR" sz="1600" b="1" dirty="0">
                <a:solidFill>
                  <a:srgbClr val="002060"/>
                </a:solidFill>
              </a:rPr>
              <a:t>Prioritetna područja Poziva</a:t>
            </a:r>
          </a:p>
          <a:p>
            <a:pPr marL="0" indent="0">
              <a:buNone/>
            </a:pPr>
            <a:r>
              <a:rPr lang="hr-HR" sz="1400" b="1" dirty="0">
                <a:solidFill>
                  <a:srgbClr val="002060"/>
                </a:solidFill>
              </a:rPr>
              <a:t>P.1</a:t>
            </a:r>
            <a:r>
              <a:rPr lang="hr-HR" sz="1400" dirty="0">
                <a:solidFill>
                  <a:srgbClr val="002060"/>
                </a:solidFill>
              </a:rPr>
              <a:t>. : Aktivno sudjelovanje mladih u društvu  			</a:t>
            </a:r>
          </a:p>
          <a:p>
            <a:pPr marL="0" indent="0">
              <a:buNone/>
            </a:pPr>
            <a:r>
              <a:rPr lang="hr-HR" sz="1400" b="1" dirty="0">
                <a:solidFill>
                  <a:srgbClr val="002060"/>
                </a:solidFill>
              </a:rPr>
              <a:t>P.2. </a:t>
            </a:r>
            <a:r>
              <a:rPr lang="hr-HR" sz="1400" dirty="0">
                <a:solidFill>
                  <a:srgbClr val="002060"/>
                </a:solidFill>
              </a:rPr>
              <a:t>: Savjetovanje i informiranje mladih</a:t>
            </a:r>
          </a:p>
          <a:p>
            <a:pPr marL="0" indent="0">
              <a:buNone/>
            </a:pPr>
            <a:r>
              <a:rPr lang="hr-HR" sz="1400" dirty="0">
                <a:solidFill>
                  <a:srgbClr val="002060"/>
                </a:solidFill>
              </a:rPr>
              <a:t>     2.a) savjetovanje i informiranje mladih kroz regionalne informativne centre </a:t>
            </a:r>
          </a:p>
          <a:p>
            <a:pPr marL="0" indent="0">
              <a:buNone/>
            </a:pPr>
            <a:r>
              <a:rPr lang="hr-HR" sz="1400" dirty="0">
                <a:solidFill>
                  <a:srgbClr val="002060"/>
                </a:solidFill>
              </a:rPr>
              <a:t>     2.b) savjetovanje i informiranje mladih kroz lokalne informativne centre	</a:t>
            </a:r>
          </a:p>
          <a:p>
            <a:pPr marL="0" indent="0">
              <a:buNone/>
            </a:pPr>
            <a:r>
              <a:rPr lang="hr-HR" sz="14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P.3. </a:t>
            </a:r>
            <a:r>
              <a:rPr lang="hr-HR" sz="14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Organizacija slobodnog vremena mladih</a:t>
            </a:r>
          </a:p>
          <a:p>
            <a:pPr marL="0" indent="0">
              <a:buNone/>
            </a:pPr>
            <a:r>
              <a:rPr lang="hr-HR" sz="14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P.4</a:t>
            </a:r>
            <a:r>
              <a:rPr lang="hr-HR" sz="14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.: Centri za mlade	</a:t>
            </a:r>
          </a:p>
          <a:p>
            <a:pPr marL="0" indent="0">
              <a:buNone/>
            </a:pPr>
            <a:r>
              <a:rPr lang="hr-HR" sz="14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P.5.: </a:t>
            </a:r>
            <a:r>
              <a:rPr lang="hr-HR" sz="14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Povećanje znanja i vještina, zapošljivosti i konkurentnosti na tržištu rada te  poticanje socijalnog uključivanja</a:t>
            </a:r>
          </a:p>
          <a:p>
            <a:pPr marL="0" indent="0">
              <a:buNone/>
            </a:pPr>
            <a:r>
              <a:rPr lang="hr-HR" sz="14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5.a) Osposobljavanje za (socijalno) poduzetništvo i samozapošljavanje </a:t>
            </a:r>
          </a:p>
          <a:p>
            <a:pPr marL="0" indent="0">
              <a:buNone/>
            </a:pPr>
            <a:r>
              <a:rPr lang="hr-HR" sz="14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5.b) Rad s mladima koji nisu u sustavu obrazovanja i osposobljavanja te koji nisu zaposleni (mladi u NEET statusu) </a:t>
            </a:r>
          </a:p>
          <a:p>
            <a:pPr marL="0" indent="0">
              <a:buNone/>
            </a:pPr>
            <a:r>
              <a:rPr lang="hr-HR" sz="14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5.c)  Mladi u ruralnim sredinama 				</a:t>
            </a:r>
          </a:p>
          <a:p>
            <a:pPr marL="0" indent="0">
              <a:buNone/>
            </a:pPr>
            <a:r>
              <a:rPr lang="hr-HR" sz="14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P.6. </a:t>
            </a:r>
            <a:r>
              <a:rPr lang="hr-HR" sz="14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Lokalni i regionalni programi za mlade</a:t>
            </a:r>
            <a:endParaRPr lang="hr-HR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1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591AD6-0638-4D7C-B358-4FF44D758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0070"/>
            <a:ext cx="8229600" cy="1580795"/>
          </a:xfrm>
        </p:spPr>
        <p:txBody>
          <a:bodyPr/>
          <a:lstStyle/>
          <a:p>
            <a:r>
              <a:rPr lang="hr-HR" sz="3200" b="1" dirty="0">
                <a:solidFill>
                  <a:srgbClr val="002060"/>
                </a:solidFill>
              </a:rPr>
              <a:t>Financiranje udruga iz sredstava </a:t>
            </a:r>
            <a:br>
              <a:rPr lang="hr-HR" sz="3200" b="1" dirty="0">
                <a:solidFill>
                  <a:srgbClr val="002060"/>
                </a:solidFill>
              </a:rPr>
            </a:br>
            <a:r>
              <a:rPr lang="hr-HR" sz="3200" b="1" dirty="0">
                <a:solidFill>
                  <a:srgbClr val="002060"/>
                </a:solidFill>
              </a:rPr>
              <a:t>Europskog socijalnog fonda </a:t>
            </a:r>
            <a:br>
              <a:rPr lang="hr-HR" sz="3200" b="1" dirty="0">
                <a:solidFill>
                  <a:srgbClr val="002060"/>
                </a:solidFill>
              </a:rPr>
            </a:br>
            <a:endParaRPr lang="hr-HR" sz="3200" b="1" dirty="0">
              <a:solidFill>
                <a:srgbClr val="00206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E4099AA-10B4-49E6-9BBA-7F55DBBBE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460" y="3340223"/>
            <a:ext cx="4136995" cy="13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18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49263" y="2361537"/>
            <a:ext cx="8024812" cy="405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49263" y="2359967"/>
            <a:ext cx="831561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Vrijednost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: 27.750.000,00 HRK 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Indikativni datum objave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: 30. lipnja 2019. godine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Prijavitelji: </a:t>
            </a:r>
            <a:r>
              <a:rPr kumimoji="0" lang="hr-H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udruga, savez, mreža, koordinacija ili drugi oblik udruživanja udruga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, jedinica lokalne odnosno područne (regionalne) samouprave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Partneri: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 </a:t>
            </a:r>
            <a:r>
              <a:rPr kumimoji="0" lang="hr-H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udruga, savez, mreža, koordinacija ili drugi oblik udruživanja udruga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, jedinica lokalne odnosno područne (regionalne) samouprave, javna ustanova, zaklada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Opći cilj: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povećati socijalnu uključenost mladih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Ciljane skupine: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 mladi od 15. do 29. godina i stručnjaci koji rade s mladima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F7191412-10F6-4EE8-9A81-FD886912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6" y="0"/>
            <a:ext cx="8735627" cy="2135585"/>
          </a:xfrm>
        </p:spPr>
        <p:txBody>
          <a:bodyPr/>
          <a:lstStyle/>
          <a:p>
            <a:r>
              <a:rPr lang="en-US" sz="2800" b="1" dirty="0" err="1">
                <a:latin typeface="Myriad Pro Bold SemiExt" charset="0"/>
                <a:cs typeface="Myriad Pro Bold SemiExt" charset="0"/>
              </a:rPr>
              <a:t>Podrška</a:t>
            </a:r>
            <a:r>
              <a:rPr lang="en-US" sz="28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2800" b="1" dirty="0" err="1">
                <a:latin typeface="Myriad Pro Bold SemiExt" charset="0"/>
                <a:cs typeface="Myriad Pro Bold SemiExt" charset="0"/>
              </a:rPr>
              <a:t>programima</a:t>
            </a:r>
            <a:r>
              <a:rPr lang="en-US" sz="28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2800" b="1" dirty="0" err="1">
                <a:latin typeface="Myriad Pro Bold SemiExt" charset="0"/>
                <a:cs typeface="Myriad Pro Bold SemiExt" charset="0"/>
              </a:rPr>
              <a:t>usmjerenim</a:t>
            </a:r>
            <a:r>
              <a:rPr lang="en-US" sz="28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2800" b="1" dirty="0" err="1">
                <a:latin typeface="Myriad Pro Bold SemiExt" charset="0"/>
                <a:cs typeface="Myriad Pro Bold SemiExt" charset="0"/>
              </a:rPr>
              <a:t>mladima</a:t>
            </a:r>
            <a:r>
              <a:rPr lang="en-US" sz="2800" b="1" dirty="0">
                <a:latin typeface="Myriad Pro Bold SemiExt" charset="0"/>
                <a:cs typeface="Myriad Pro Bold SemiExt" charset="0"/>
              </a:rPr>
              <a:t> - </a:t>
            </a:r>
            <a:r>
              <a:rPr lang="en-US" sz="2800" b="1" dirty="0" err="1">
                <a:latin typeface="Myriad Pro Bold SemiExt" charset="0"/>
                <a:cs typeface="Myriad Pro Bold SemiExt" charset="0"/>
              </a:rPr>
              <a:t>faza</a:t>
            </a:r>
            <a:r>
              <a:rPr lang="en-US" sz="2800" b="1" dirty="0">
                <a:latin typeface="Myriad Pro Bold SemiExt" charset="0"/>
                <a:cs typeface="Myriad Pro Bold SemiExt" charset="0"/>
              </a:rPr>
              <a:t> 2</a:t>
            </a:r>
            <a:br>
              <a:rPr lang="hr-HR" sz="2800" b="1" dirty="0">
                <a:latin typeface="Myriad Pro Bold SemiExt" charset="0"/>
                <a:cs typeface="Myriad Pro Bold SemiExt" charset="0"/>
              </a:rPr>
            </a:br>
            <a:r>
              <a:rPr lang="hr-HR" sz="1800" dirty="0">
                <a:latin typeface="Myriad Pro Bold SemiExt" charset="0"/>
                <a:cs typeface="Myriad Pro Bold SemiExt" charset="0"/>
              </a:rPr>
              <a:t>Europski socijalni fond </a:t>
            </a:r>
            <a:br>
              <a:rPr lang="hr-HR" sz="1800" dirty="0">
                <a:latin typeface="Myriad Pro Bold SemiExt" charset="0"/>
                <a:cs typeface="Myriad Pro Bold SemiExt" charset="0"/>
              </a:rPr>
            </a:br>
            <a:r>
              <a:rPr lang="hr-HR" sz="1800" dirty="0">
                <a:latin typeface="Myriad Pro Bold SemiExt" charset="0"/>
                <a:cs typeface="Myriad Pro Bold SemiExt" charset="0"/>
              </a:rPr>
              <a:t>Operativni program „Učinkoviti ljudski potencijali </a:t>
            </a:r>
            <a:br>
              <a:rPr lang="hr-HR" sz="1800" dirty="0">
                <a:latin typeface="Myriad Pro Bold SemiExt" charset="0"/>
                <a:cs typeface="Myriad Pro Bold SemiExt" charset="0"/>
              </a:rPr>
            </a:br>
            <a:r>
              <a:rPr lang="hr-HR" sz="1800" dirty="0">
                <a:latin typeface="Myriad Pro Bold SemiExt" charset="0"/>
                <a:cs typeface="Myriad Pro Bold SemiExt" charset="0"/>
              </a:rPr>
              <a:t>2014. – 2020.” </a:t>
            </a:r>
            <a:br>
              <a:rPr lang="hr-HR" sz="1800" dirty="0">
                <a:latin typeface="Myriad Pro Bold SemiExt" charset="0"/>
                <a:cs typeface="Myriad Pro Bold SemiExt" charset="0"/>
              </a:rPr>
            </a:br>
            <a:endParaRPr lang="en-US" sz="1800" dirty="0">
              <a:latin typeface="Myriad Pro Bold SemiExt" charset="0"/>
              <a:cs typeface="Myriad Pro Bold SemiExt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363220C-893E-481E-93A4-3DD75D39F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793" y="6038871"/>
            <a:ext cx="2426414" cy="78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39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49263" y="2361537"/>
            <a:ext cx="8024812" cy="405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204186" y="221942"/>
            <a:ext cx="8735627" cy="1864309"/>
          </a:xfrm>
        </p:spPr>
        <p:txBody>
          <a:bodyPr/>
          <a:lstStyle/>
          <a:p>
            <a:r>
              <a:rPr lang="en-US" sz="2800" b="1" dirty="0" err="1">
                <a:latin typeface="Myriad Pro Bold SemiExt" charset="0"/>
                <a:cs typeface="Myriad Pro Bold SemiExt" charset="0"/>
              </a:rPr>
              <a:t>Podrška</a:t>
            </a:r>
            <a:r>
              <a:rPr lang="en-US" sz="28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2800" b="1" dirty="0" err="1">
                <a:latin typeface="Myriad Pro Bold SemiExt" charset="0"/>
                <a:cs typeface="Myriad Pro Bold SemiExt" charset="0"/>
              </a:rPr>
              <a:t>programima</a:t>
            </a:r>
            <a:r>
              <a:rPr lang="en-US" sz="28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2800" b="1" dirty="0" err="1">
                <a:latin typeface="Myriad Pro Bold SemiExt" charset="0"/>
                <a:cs typeface="Myriad Pro Bold SemiExt" charset="0"/>
              </a:rPr>
              <a:t>usmjerenim</a:t>
            </a:r>
            <a:r>
              <a:rPr lang="en-US" sz="2800" b="1" dirty="0">
                <a:latin typeface="Myriad Pro Bold SemiExt" charset="0"/>
                <a:cs typeface="Myriad Pro Bold SemiExt" charset="0"/>
              </a:rPr>
              <a:t> </a:t>
            </a:r>
            <a:r>
              <a:rPr lang="en-US" sz="2800" b="1" dirty="0" err="1">
                <a:latin typeface="Myriad Pro Bold SemiExt" charset="0"/>
                <a:cs typeface="Myriad Pro Bold SemiExt" charset="0"/>
              </a:rPr>
              <a:t>mladima</a:t>
            </a:r>
            <a:r>
              <a:rPr lang="en-US" sz="2800" b="1" dirty="0">
                <a:latin typeface="Myriad Pro Bold SemiExt" charset="0"/>
                <a:cs typeface="Myriad Pro Bold SemiExt" charset="0"/>
              </a:rPr>
              <a:t> - </a:t>
            </a:r>
            <a:r>
              <a:rPr lang="en-US" sz="2800" b="1" dirty="0" err="1">
                <a:latin typeface="Myriad Pro Bold SemiExt" charset="0"/>
                <a:cs typeface="Myriad Pro Bold SemiExt" charset="0"/>
              </a:rPr>
              <a:t>faza</a:t>
            </a:r>
            <a:r>
              <a:rPr lang="en-US" sz="2800" b="1" dirty="0">
                <a:latin typeface="Myriad Pro Bold SemiExt" charset="0"/>
                <a:cs typeface="Myriad Pro Bold SemiExt" charset="0"/>
              </a:rPr>
              <a:t> 2</a:t>
            </a:r>
            <a:br>
              <a:rPr lang="hr-HR" sz="2800" b="1" dirty="0">
                <a:latin typeface="Myriad Pro Bold SemiExt" charset="0"/>
                <a:cs typeface="Myriad Pro Bold SemiExt" charset="0"/>
              </a:rPr>
            </a:br>
            <a:r>
              <a:rPr lang="hr-HR" sz="1800" dirty="0">
                <a:latin typeface="Myriad Pro Bold SemiExt" charset="0"/>
                <a:cs typeface="Myriad Pro Bold SemiExt" charset="0"/>
              </a:rPr>
              <a:t>Europski socijalni fond </a:t>
            </a:r>
            <a:br>
              <a:rPr lang="hr-HR" sz="1800" dirty="0">
                <a:latin typeface="Myriad Pro Bold SemiExt" charset="0"/>
                <a:cs typeface="Myriad Pro Bold SemiExt" charset="0"/>
              </a:rPr>
            </a:br>
            <a:r>
              <a:rPr lang="hr-HR" sz="1800" dirty="0">
                <a:latin typeface="Myriad Pro Bold SemiExt" charset="0"/>
                <a:cs typeface="Myriad Pro Bold SemiExt" charset="0"/>
              </a:rPr>
              <a:t>Operativni program „Učinkoviti ljudski potencijali </a:t>
            </a:r>
            <a:br>
              <a:rPr lang="hr-HR" sz="1800" dirty="0">
                <a:latin typeface="Myriad Pro Bold SemiExt" charset="0"/>
                <a:cs typeface="Myriad Pro Bold SemiExt" charset="0"/>
              </a:rPr>
            </a:br>
            <a:r>
              <a:rPr lang="hr-HR" sz="1800" dirty="0">
                <a:latin typeface="Myriad Pro Bold SemiExt" charset="0"/>
                <a:cs typeface="Myriad Pro Bold SemiExt" charset="0"/>
              </a:rPr>
              <a:t>2014. – 2020.” </a:t>
            </a:r>
            <a:br>
              <a:rPr lang="hr-HR" sz="1800" dirty="0">
                <a:latin typeface="Myriad Pro Bold SemiExt" charset="0"/>
                <a:cs typeface="Myriad Pro Bold SemiExt" charset="0"/>
              </a:rPr>
            </a:br>
            <a:endParaRPr lang="en-US" sz="1800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49263" y="2086251"/>
            <a:ext cx="83156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Indikativni popis aktivnosti:</a:t>
            </a:r>
          </a:p>
          <a:p>
            <a:pPr marL="285750" marR="0" lvl="0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poticanje kvalitetnog provođenja slobodnog vremena mladih</a:t>
            </a:r>
          </a:p>
          <a:p>
            <a:pPr marL="285750" marR="0" lvl="0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informiranje mladih i pružanje usluga savjetovanja o temama od značaja za mlade</a:t>
            </a:r>
          </a:p>
          <a:p>
            <a:pPr marL="285750" marR="0" lvl="0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prevencija nasilja među mladima</a:t>
            </a:r>
          </a:p>
          <a:p>
            <a:pPr marL="285750" marR="0" lvl="0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razvijanje socijalnih vještina i kompetencija koje pridonose većoj konkurentnosti na tržištu rada i socijalnom uključivanju mladih</a:t>
            </a:r>
          </a:p>
          <a:p>
            <a:pPr marL="285750" marR="0" lvl="0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poticanje aktivnog sudjelovanja mladih u društvu</a:t>
            </a:r>
          </a:p>
          <a:p>
            <a:pPr marL="285750" marR="0" lvl="0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poticanje socijalnog uključivanja mladih u ruralnim područjima</a:t>
            </a:r>
          </a:p>
          <a:p>
            <a:pPr marL="285750" marR="0" lvl="0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socijalno poduzetništvo</a:t>
            </a:r>
          </a:p>
          <a:p>
            <a:pPr marL="285750" marR="0" lvl="0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i druge aktivnosti koje pridonose socijalnom uključivanju mladih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B1E0C8D-A924-4777-8093-AEA087DFA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505" y="6042595"/>
            <a:ext cx="2298327" cy="7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75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2503489"/>
            <a:ext cx="8482736" cy="359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Vrijednost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: 100.000.000,00 HRK 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Indikativni datum objave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: 15. ožujka 2019. godine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Ciljevi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: </a:t>
            </a: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Smanjenje broja korisnika usluge smještaja kao institucijskog oblika skrbi izvan vlastite obitelji te unaprjeđenje kvalitete i/ili razvoj/širenje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izvaninstitucijskih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 socijalnih usluga;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Jačanje kapaciteta stručnjaka/osoba koje rade s pripadnicima ciljnih skupina za organiziranje i pružanje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izvaninstitucijskih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 socijalnih usluga i provedbu procesa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deinstitucionalizacije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; 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Podizanje svijesti javnosti o važnosti procesa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deinstitucionalizacije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 i prava ranjivih skupina s naglaskom na pravo na život u zajednici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E48AD8FA-9601-4D3F-9BA4-23EF9CBFB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97" y="-1"/>
            <a:ext cx="8611339" cy="2503489"/>
          </a:xfrm>
        </p:spPr>
        <p:txBody>
          <a:bodyPr/>
          <a:lstStyle/>
          <a:p>
            <a:br>
              <a:rPr lang="hr-HR" sz="3000" dirty="0">
                <a:latin typeface="Myriad Pro Bold SemiExt" charset="0"/>
                <a:cs typeface="Myriad Pro Bold SemiExt" charset="0"/>
              </a:rPr>
            </a:br>
            <a:r>
              <a:rPr lang="hr-HR" sz="3000" b="1" dirty="0">
                <a:latin typeface="Myriad Pro Bold SemiExt" charset="0"/>
                <a:cs typeface="Myriad Pro Bold SemiExt" charset="0"/>
              </a:rPr>
              <a:t>Razvoj, širenje i unaprjeđenje kvalitete izvaninstitucijskih socijalnih usluga kao podrška procesu </a:t>
            </a:r>
            <a:r>
              <a:rPr lang="hr-HR" sz="3000" b="1" dirty="0" err="1">
                <a:latin typeface="Myriad Pro Bold SemiExt" charset="0"/>
                <a:cs typeface="Myriad Pro Bold SemiExt" charset="0"/>
              </a:rPr>
              <a:t>deinstitucionalizacije</a:t>
            </a:r>
            <a:br>
              <a:rPr lang="hr-HR" sz="3000" dirty="0">
                <a:latin typeface="Myriad Pro Bold SemiExt" charset="0"/>
                <a:cs typeface="Myriad Pro Bold SemiExt" charset="0"/>
              </a:rPr>
            </a:br>
            <a:r>
              <a:rPr lang="hr-HR" sz="1800" dirty="0">
                <a:latin typeface="Myriad Pro Bold SemiExt" charset="0"/>
                <a:cs typeface="Myriad Pro Bold SemiExt" charset="0"/>
              </a:rPr>
              <a:t>Europski socijalni fond</a:t>
            </a:r>
            <a:br>
              <a:rPr lang="hr-HR" sz="1800" dirty="0">
                <a:latin typeface="Myriad Pro Bold SemiExt" charset="0"/>
                <a:cs typeface="Myriad Pro Bold SemiExt" charset="0"/>
              </a:rPr>
            </a:br>
            <a:r>
              <a:rPr lang="hr-HR" sz="1800" dirty="0">
                <a:latin typeface="Myriad Pro Bold SemiExt" charset="0"/>
                <a:cs typeface="Myriad Pro Bold SemiExt" charset="0"/>
              </a:rPr>
              <a:t>Operativni program „Učinkoviti ljudski potencijali 2014. – 2020.” </a:t>
            </a:r>
            <a:br>
              <a:rPr lang="hr-HR" sz="3000" dirty="0">
                <a:latin typeface="Myriad Pro Bold SemiExt" charset="0"/>
                <a:cs typeface="Myriad Pro Bold SemiExt" charset="0"/>
              </a:rPr>
            </a:br>
            <a:endParaRPr lang="en-US" sz="3000" dirty="0">
              <a:latin typeface="Myriad Pro Bold SemiExt" charset="0"/>
              <a:cs typeface="Myriad Pro Bold SemiExt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811A1E6-1933-4F86-AC3A-9570E0B6B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242" y="6098959"/>
            <a:ext cx="2317516" cy="7462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2503489"/>
            <a:ext cx="8105775" cy="39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68300" y="2223532"/>
            <a:ext cx="839657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6B5D1D6C-1E6E-4BCC-8B65-220AF0B85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sz="3000" dirty="0">
                <a:latin typeface="Myriad Pro Bold SemiExt" charset="0"/>
                <a:cs typeface="Myriad Pro Bold SemiExt" charset="0"/>
              </a:rPr>
            </a:br>
            <a:br>
              <a:rPr lang="hr-HR" sz="3000" dirty="0">
                <a:latin typeface="Myriad Pro Bold SemiExt" charset="0"/>
                <a:cs typeface="Myriad Pro Bold SemiExt" charset="0"/>
              </a:rPr>
            </a:br>
            <a:r>
              <a:rPr lang="hr-HR" sz="3000" b="1" dirty="0">
                <a:latin typeface="Myriad Pro Bold SemiExt" charset="0"/>
                <a:cs typeface="Myriad Pro Bold SemiExt" charset="0"/>
              </a:rPr>
              <a:t>Razvoj, širenje i unaprjeđenje kvalitete izvaninstitucijskih socijalnih usluga kao podrška procesu </a:t>
            </a:r>
            <a:r>
              <a:rPr lang="hr-HR" sz="3000" b="1" dirty="0" err="1">
                <a:latin typeface="Myriad Pro Bold SemiExt" charset="0"/>
                <a:cs typeface="Myriad Pro Bold SemiExt" charset="0"/>
              </a:rPr>
              <a:t>deinstitucionalizacije</a:t>
            </a:r>
            <a:br>
              <a:rPr lang="hr-HR" sz="3000" dirty="0">
                <a:latin typeface="Myriad Pro Bold SemiExt" charset="0"/>
                <a:cs typeface="Myriad Pro Bold SemiExt" charset="0"/>
              </a:rPr>
            </a:br>
            <a:r>
              <a:rPr lang="hr-HR" sz="1800" dirty="0">
                <a:latin typeface="Myriad Pro Bold SemiExt" charset="0"/>
                <a:cs typeface="Myriad Pro Bold SemiExt" charset="0"/>
              </a:rPr>
              <a:t>Europski socijalni fond</a:t>
            </a:r>
            <a:br>
              <a:rPr lang="hr-HR" sz="1800" dirty="0">
                <a:latin typeface="Myriad Pro Bold SemiExt" charset="0"/>
                <a:cs typeface="Myriad Pro Bold SemiExt" charset="0"/>
              </a:rPr>
            </a:br>
            <a:r>
              <a:rPr lang="hr-HR" sz="1800" dirty="0">
                <a:latin typeface="Myriad Pro Bold SemiExt" charset="0"/>
                <a:cs typeface="Myriad Pro Bold SemiExt" charset="0"/>
              </a:rPr>
              <a:t>Operativni program „Učinkoviti ljudski potencijali 2014. – 2020.” </a:t>
            </a:r>
            <a:br>
              <a:rPr lang="hr-HR" sz="3000" dirty="0">
                <a:latin typeface="Myriad Pro Bold SemiExt" charset="0"/>
                <a:cs typeface="Myriad Pro Bold SemiExt" charset="0"/>
              </a:rPr>
            </a:br>
            <a:endParaRPr lang="en-US" sz="3000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796704" y="1901228"/>
            <a:ext cx="8062111" cy="4321846"/>
          </a:xfrm>
        </p:spPr>
        <p:txBody>
          <a:bodyPr/>
          <a:lstStyle/>
          <a:p>
            <a:pPr marL="0" lvl="0" indent="0" algn="just" eaLnBrk="0" hangingPunct="0">
              <a:buNone/>
            </a:pPr>
            <a:endParaRPr lang="hr-HR" sz="2000" b="1" dirty="0">
              <a:solidFill>
                <a:prstClr val="black"/>
              </a:solidFill>
              <a:latin typeface="Myriad Pro Light SemiExt" charset="0"/>
              <a:cs typeface="Myriad Pro Light SemiExt" charset="0"/>
            </a:endParaRPr>
          </a:p>
          <a:p>
            <a:pPr marL="0" lvl="0" indent="0" algn="just" eaLnBrk="0" hangingPunct="0">
              <a:buNone/>
            </a:pPr>
            <a:r>
              <a:rPr lang="hr-HR" sz="2000" b="1" dirty="0">
                <a:solidFill>
                  <a:prstClr val="black"/>
                </a:solidFill>
                <a:latin typeface="Myriad Pro Light SemiExt" charset="0"/>
                <a:cs typeface="Myriad Pro Light SemiExt" charset="0"/>
              </a:rPr>
              <a:t>Ciljne skupine:</a:t>
            </a:r>
          </a:p>
          <a:p>
            <a:pPr marL="0" lvl="0" indent="0" algn="just" eaLnBrk="0" hangingPunct="0">
              <a:buNone/>
            </a:pPr>
            <a:endParaRPr lang="hr-HR" sz="2000" b="1" dirty="0">
              <a:solidFill>
                <a:prstClr val="black"/>
              </a:solidFill>
              <a:latin typeface="Myriad Pro Light SemiExt" charset="0"/>
              <a:cs typeface="Myriad Pro Light SemiExt" charset="0"/>
            </a:endParaRPr>
          </a:p>
          <a:p>
            <a:pPr lvl="0" algn="just" eaLnBrk="0" hangingPunct="0">
              <a:buFont typeface="Arial" panose="020B0604020202020204" pitchFamily="34" charset="0"/>
              <a:buChar char="•"/>
            </a:pPr>
            <a:r>
              <a:rPr lang="hr-HR" sz="1600" u="sng" dirty="0">
                <a:latin typeface="Myriad Pro Light SemiExt" charset="0"/>
                <a:cs typeface="Myriad Pro Light SemiExt" charset="0"/>
              </a:rPr>
              <a:t>pripadnici ranjivih skupina</a:t>
            </a:r>
            <a:r>
              <a:rPr lang="hr-HR" sz="1600" dirty="0">
                <a:latin typeface="Myriad Pro Light SemiExt" charset="0"/>
                <a:cs typeface="Myriad Pro Light SemiExt" charset="0"/>
              </a:rPr>
              <a:t>: djeca i mlađe punoljetne osobe bez odgovarajuće roditeljske skrbi, djeca i mlađe punoljetne osobe s problemima u ponašanju, djeca s teškoćama u razvoju, djeca bez pratnje – djeca strani državljani koji se zateknu na teritoriju RH bez nadzora roditelja ili druge odrasle osobe koja je odgovorna skrbiti o njemu, trudnice ili roditelj s djetetom do godine dana života djeteta u riziku od socijalne isključenosti, odrasle osobe s invaliditetom, starije osobe, beskućnici, osobe s problemima ovisnosti, žrtve obiteljskog nasilja, žrtve trgovanja ljudima, članovi obitelji/udomiteljskih obitelji gore navedenih ranjivih skupina</a:t>
            </a:r>
          </a:p>
          <a:p>
            <a:pPr marL="0" lvl="0" indent="0" algn="just" eaLnBrk="0" hangingPunct="0">
              <a:buNone/>
            </a:pPr>
            <a:r>
              <a:rPr lang="hr-HR" sz="1600" dirty="0">
                <a:latin typeface="Myriad Pro Light SemiExt" charset="0"/>
                <a:cs typeface="Myriad Pro Light SemiExt" charset="0"/>
              </a:rPr>
              <a:t> </a:t>
            </a:r>
          </a:p>
          <a:p>
            <a:pPr lvl="0" algn="just" eaLnBrk="0" hangingPunct="0">
              <a:buFont typeface="Arial" panose="020B0604020202020204" pitchFamily="34" charset="0"/>
              <a:buChar char="•"/>
            </a:pPr>
            <a:r>
              <a:rPr lang="hr-HR" sz="1600" u="sng" dirty="0">
                <a:latin typeface="Myriad Pro Light SemiExt" charset="0"/>
                <a:cs typeface="Myriad Pro Light SemiExt" charset="0"/>
              </a:rPr>
              <a:t>stručnjaci/osobe koje rade s pripadnicima gore navedenih ciljnih skupina </a:t>
            </a:r>
          </a:p>
          <a:p>
            <a:pPr marL="0" lvl="0" indent="0" algn="just" eaLnBrk="0" hangingPunct="0">
              <a:buNone/>
            </a:pPr>
            <a:endParaRPr lang="hr-HR" sz="2000" b="1" dirty="0">
              <a:solidFill>
                <a:prstClr val="black"/>
              </a:solidFill>
              <a:latin typeface="Myriad Pro Light SemiExt" charset="0"/>
              <a:cs typeface="Myriad Pro Light SemiExt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F694A2B-801B-49F1-929B-98DCF4D7A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502" y="5935863"/>
            <a:ext cx="2386996" cy="77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52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2503489"/>
            <a:ext cx="8105775" cy="39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239697" y="-1"/>
            <a:ext cx="8611339" cy="2503489"/>
          </a:xfrm>
        </p:spPr>
        <p:txBody>
          <a:bodyPr/>
          <a:lstStyle/>
          <a:p>
            <a:br>
              <a:rPr lang="hr-HR" sz="3000" dirty="0">
                <a:latin typeface="Myriad Pro Bold SemiExt" charset="0"/>
                <a:cs typeface="Myriad Pro Bold SemiExt" charset="0"/>
              </a:rPr>
            </a:br>
            <a:r>
              <a:rPr lang="hr-HR" sz="3000" b="1" dirty="0">
                <a:latin typeface="Myriad Pro Bold SemiExt" charset="0"/>
                <a:cs typeface="Myriad Pro Bold SemiExt" charset="0"/>
              </a:rPr>
              <a:t>Razvoj, širenje i unaprjeđenje kvalitete </a:t>
            </a:r>
            <a:r>
              <a:rPr lang="hr-HR" sz="3000" b="1" dirty="0" err="1">
                <a:latin typeface="Myriad Pro Bold SemiExt" charset="0"/>
                <a:cs typeface="Myriad Pro Bold SemiExt" charset="0"/>
              </a:rPr>
              <a:t>izvaninstitucijskih</a:t>
            </a:r>
            <a:r>
              <a:rPr lang="hr-HR" sz="3000" b="1" dirty="0">
                <a:latin typeface="Myriad Pro Bold SemiExt" charset="0"/>
                <a:cs typeface="Myriad Pro Bold SemiExt" charset="0"/>
              </a:rPr>
              <a:t> socijalnih usluga kao podrška procesu </a:t>
            </a:r>
            <a:r>
              <a:rPr lang="hr-HR" sz="3000" b="1" dirty="0" err="1">
                <a:latin typeface="Myriad Pro Bold SemiExt" charset="0"/>
                <a:cs typeface="Myriad Pro Bold SemiExt" charset="0"/>
              </a:rPr>
              <a:t>deinstitucionalizacije</a:t>
            </a:r>
            <a:br>
              <a:rPr lang="hr-HR" sz="3000" dirty="0">
                <a:latin typeface="Myriad Pro Bold SemiExt" charset="0"/>
                <a:cs typeface="Myriad Pro Bold SemiExt" charset="0"/>
              </a:rPr>
            </a:br>
            <a:r>
              <a:rPr lang="hr-HR" sz="1800" dirty="0">
                <a:latin typeface="Myriad Pro Bold SemiExt" charset="0"/>
                <a:cs typeface="Myriad Pro Bold SemiExt" charset="0"/>
              </a:rPr>
              <a:t>Europski socijalni fond</a:t>
            </a:r>
            <a:br>
              <a:rPr lang="hr-HR" sz="1800" dirty="0">
                <a:latin typeface="Myriad Pro Bold SemiExt" charset="0"/>
                <a:cs typeface="Myriad Pro Bold SemiExt" charset="0"/>
              </a:rPr>
            </a:br>
            <a:r>
              <a:rPr lang="hr-HR" sz="1800" dirty="0">
                <a:latin typeface="Myriad Pro Bold SemiExt" charset="0"/>
                <a:cs typeface="Myriad Pro Bold SemiExt" charset="0"/>
              </a:rPr>
              <a:t>Operativni program „Učinkoviti ljudski potencijali 2014. – 2020.” </a:t>
            </a:r>
            <a:br>
              <a:rPr lang="hr-HR" sz="3000" dirty="0">
                <a:latin typeface="Myriad Pro Bold SemiExt" charset="0"/>
                <a:cs typeface="Myriad Pro Bold SemiExt" charset="0"/>
              </a:rPr>
            </a:br>
            <a:endParaRPr lang="en-US" sz="3000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68300" y="2223532"/>
            <a:ext cx="8396573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Aktivnosti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 unutar operacije bit će podijeljene na 2 Komponente. </a:t>
            </a: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Potencijalni prijavitelji i partneri unutar 2 Komponente se razlikuju.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    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KOMPONENTA 1: AKTIVNOSTI KOJE ĆE PROVODITI CENTRI ZA SOCIJALNU SKRB, SAMOSTALNO ILI U PARTNERSTVU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Potencijalni prijavitelji: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centri za socijalnu skrb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   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Potencijalni partneri:  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centri za socijalnu skrb 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jedinice lokalne ili područne (regionalne) samouprave ili Grad Zagreb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hr-H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C0A101B-8C18-47F3-99F5-7ECB89BF8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642" y="6035428"/>
            <a:ext cx="2342716" cy="75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57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2503489"/>
            <a:ext cx="8105775" cy="39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239697" y="-1"/>
            <a:ext cx="8611339" cy="2503489"/>
          </a:xfrm>
        </p:spPr>
        <p:txBody>
          <a:bodyPr/>
          <a:lstStyle/>
          <a:p>
            <a:br>
              <a:rPr lang="hr-HR" sz="3000" dirty="0">
                <a:latin typeface="Myriad Pro Bold SemiExt" charset="0"/>
                <a:cs typeface="Myriad Pro Bold SemiExt" charset="0"/>
              </a:rPr>
            </a:br>
            <a:r>
              <a:rPr lang="hr-HR" sz="3000" b="1" dirty="0">
                <a:latin typeface="Myriad Pro Bold SemiExt" charset="0"/>
                <a:cs typeface="Myriad Pro Bold SemiExt" charset="0"/>
              </a:rPr>
              <a:t>Razvoj, širenje i unaprjeđenje kvalitete </a:t>
            </a:r>
            <a:r>
              <a:rPr lang="hr-HR" sz="3000" b="1" dirty="0" err="1">
                <a:latin typeface="Myriad Pro Bold SemiExt" charset="0"/>
                <a:cs typeface="Myriad Pro Bold SemiExt" charset="0"/>
              </a:rPr>
              <a:t>izvaninstitucijskih</a:t>
            </a:r>
            <a:r>
              <a:rPr lang="hr-HR" sz="3000" b="1" dirty="0">
                <a:latin typeface="Myriad Pro Bold SemiExt" charset="0"/>
                <a:cs typeface="Myriad Pro Bold SemiExt" charset="0"/>
              </a:rPr>
              <a:t> socijalnih usluga kao podrška procesu </a:t>
            </a:r>
            <a:r>
              <a:rPr lang="hr-HR" sz="3000" b="1" dirty="0" err="1">
                <a:latin typeface="Myriad Pro Bold SemiExt" charset="0"/>
                <a:cs typeface="Myriad Pro Bold SemiExt" charset="0"/>
              </a:rPr>
              <a:t>deinstitucionalizacije</a:t>
            </a:r>
            <a:br>
              <a:rPr lang="hr-HR" sz="3000" dirty="0">
                <a:latin typeface="Myriad Pro Bold SemiExt" charset="0"/>
                <a:cs typeface="Myriad Pro Bold SemiExt" charset="0"/>
              </a:rPr>
            </a:br>
            <a:r>
              <a:rPr lang="hr-HR" sz="1800" dirty="0">
                <a:latin typeface="Myriad Pro Bold SemiExt" charset="0"/>
                <a:cs typeface="Myriad Pro Bold SemiExt" charset="0"/>
              </a:rPr>
              <a:t>Europski socijalni fond</a:t>
            </a:r>
            <a:br>
              <a:rPr lang="hr-HR" sz="1800" dirty="0">
                <a:latin typeface="Myriad Pro Bold SemiExt" charset="0"/>
                <a:cs typeface="Myriad Pro Bold SemiExt" charset="0"/>
              </a:rPr>
            </a:br>
            <a:r>
              <a:rPr lang="hr-HR" sz="1800" dirty="0">
                <a:latin typeface="Myriad Pro Bold SemiExt" charset="0"/>
                <a:cs typeface="Myriad Pro Bold SemiExt" charset="0"/>
              </a:rPr>
              <a:t>Operativni program „Učinkoviti ljudski potencijali 2014. – 2020.” </a:t>
            </a:r>
            <a:br>
              <a:rPr lang="hr-HR" sz="3000" dirty="0">
                <a:latin typeface="Myriad Pro Bold SemiExt" charset="0"/>
                <a:cs typeface="Myriad Pro Bold SemiExt" charset="0"/>
              </a:rPr>
            </a:br>
            <a:endParaRPr lang="en-US" sz="3000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68300" y="2223532"/>
            <a:ext cx="8396573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Aktivnosti koje će se financirati unutar Komponente 1: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Pružanje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izvaninstitucijskih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 socijalnih usluga; procjena potreba korisnika i planiranje pružanja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izvaninstitucijskih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 socijalnih usluga; povezivanje i koordinacija s drugim pružateljima usluga; evaluacija učinaka provedenih usluga, programa, mjera i aktivnosti koje se pružaju kroz projekt; adaptacija prostora za pružanje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izvaninstitucijskih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 socijalnih usluga; nabava opreme i vozila; najam prostora; aktivnosti usmjerene na jačanje kapaciteta stručnjaka /osoba koje rade s pripadnicima ciljnih skupina za organiziranje i pružanje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izvaninstitucijskih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 socijalnih usluga i provedbu procesa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deinstitucionalizacije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; aktivnosti  vezane uz podizanje svijesti javnosti o važnosti procesa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deinstitucionalizacije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 i prava ranjivih skupina s naglaskom na pravo na život u zajednici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hr-H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C0A101B-8C18-47F3-99F5-7ECB89BF8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115" y="6034203"/>
            <a:ext cx="2350300" cy="7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02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2503489"/>
            <a:ext cx="8105775" cy="39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239697" y="-1"/>
            <a:ext cx="8611339" cy="2503489"/>
          </a:xfrm>
        </p:spPr>
        <p:txBody>
          <a:bodyPr/>
          <a:lstStyle/>
          <a:p>
            <a:br>
              <a:rPr lang="hr-HR" sz="3000" dirty="0">
                <a:latin typeface="Myriad Pro Bold SemiExt" charset="0"/>
                <a:cs typeface="Myriad Pro Bold SemiExt" charset="0"/>
              </a:rPr>
            </a:br>
            <a:r>
              <a:rPr lang="hr-HR" sz="3000" b="1" dirty="0">
                <a:latin typeface="Myriad Pro Bold SemiExt" charset="0"/>
                <a:cs typeface="Myriad Pro Bold SemiExt" charset="0"/>
              </a:rPr>
              <a:t>Razvoj, širenje i unaprjeđenje kvalitete </a:t>
            </a:r>
            <a:r>
              <a:rPr lang="hr-HR" sz="3000" b="1" dirty="0" err="1">
                <a:latin typeface="Myriad Pro Bold SemiExt" charset="0"/>
                <a:cs typeface="Myriad Pro Bold SemiExt" charset="0"/>
              </a:rPr>
              <a:t>izvaninstitucijskih</a:t>
            </a:r>
            <a:r>
              <a:rPr lang="hr-HR" sz="3000" b="1" dirty="0">
                <a:latin typeface="Myriad Pro Bold SemiExt" charset="0"/>
                <a:cs typeface="Myriad Pro Bold SemiExt" charset="0"/>
              </a:rPr>
              <a:t> socijalnih usluga kao podrška procesu </a:t>
            </a:r>
            <a:r>
              <a:rPr lang="hr-HR" sz="3000" b="1" dirty="0" err="1">
                <a:latin typeface="Myriad Pro Bold SemiExt" charset="0"/>
                <a:cs typeface="Myriad Pro Bold SemiExt" charset="0"/>
              </a:rPr>
              <a:t>deinstitucionalizacije</a:t>
            </a:r>
            <a:br>
              <a:rPr lang="hr-HR" sz="3000" dirty="0">
                <a:latin typeface="Myriad Pro Bold SemiExt" charset="0"/>
                <a:cs typeface="Myriad Pro Bold SemiExt" charset="0"/>
              </a:rPr>
            </a:br>
            <a:r>
              <a:rPr lang="hr-HR" sz="1800" dirty="0">
                <a:latin typeface="Myriad Pro Bold SemiExt" charset="0"/>
                <a:cs typeface="Myriad Pro Bold SemiExt" charset="0"/>
              </a:rPr>
              <a:t>Europski socijalni fond</a:t>
            </a:r>
            <a:br>
              <a:rPr lang="hr-HR" sz="1800" dirty="0">
                <a:latin typeface="Myriad Pro Bold SemiExt" charset="0"/>
                <a:cs typeface="Myriad Pro Bold SemiExt" charset="0"/>
              </a:rPr>
            </a:br>
            <a:r>
              <a:rPr lang="hr-HR" sz="1800" dirty="0">
                <a:latin typeface="Myriad Pro Bold SemiExt" charset="0"/>
                <a:cs typeface="Myriad Pro Bold SemiExt" charset="0"/>
              </a:rPr>
              <a:t>Operativni program „Učinkoviti ljudski potencijali 2014. – 2020.” </a:t>
            </a:r>
            <a:br>
              <a:rPr lang="hr-HR" sz="3000" dirty="0">
                <a:latin typeface="Myriad Pro Bold SemiExt" charset="0"/>
                <a:cs typeface="Myriad Pro Bold SemiExt" charset="0"/>
              </a:rPr>
            </a:br>
            <a:endParaRPr lang="en-US" sz="3000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68300" y="2223532"/>
            <a:ext cx="839657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KOMPONENTA 2 - AKTIVNOSTI KOJE ĆE PROVODITI OSTALI PRUŽATELJI SOCIJALNIH USLUGA, SAMOSTALNO ILI U PARTNERSTVU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Potencijalni prijavitelji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ustanove socijalne skrbi upisane u Upisnik ustanova socijalne skrbi (dom socijalne skrbi, centar za pružanje usluga u zajednici)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pravne osobe upisane u Evidenciju pravnih osoba i obrtnika koji pružaju socijalne usluge 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(udruga, vjerska zajednica, pravna osoba vjerske zajednice u RH, zadruga)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pružatelji usluga za beskućnike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hr-H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C0A101B-8C18-47F3-99F5-7ECB89BF8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627" y="6001305"/>
            <a:ext cx="2542746" cy="8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85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2503489"/>
            <a:ext cx="8105775" cy="39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239697" y="-1"/>
            <a:ext cx="8611339" cy="2503489"/>
          </a:xfrm>
        </p:spPr>
        <p:txBody>
          <a:bodyPr/>
          <a:lstStyle/>
          <a:p>
            <a:br>
              <a:rPr lang="hr-HR" sz="3000" dirty="0">
                <a:latin typeface="Myriad Pro Bold SemiExt" charset="0"/>
                <a:cs typeface="Myriad Pro Bold SemiExt" charset="0"/>
              </a:rPr>
            </a:br>
            <a:r>
              <a:rPr lang="hr-HR" sz="3000" b="1" dirty="0">
                <a:latin typeface="Myriad Pro Bold SemiExt" charset="0"/>
                <a:cs typeface="Myriad Pro Bold SemiExt" charset="0"/>
              </a:rPr>
              <a:t>Razvoj, širenje i unaprjeđenje kvalitete </a:t>
            </a:r>
            <a:r>
              <a:rPr lang="hr-HR" sz="3000" b="1" dirty="0" err="1">
                <a:latin typeface="Myriad Pro Bold SemiExt" charset="0"/>
                <a:cs typeface="Myriad Pro Bold SemiExt" charset="0"/>
              </a:rPr>
              <a:t>izvaninstitucijskih</a:t>
            </a:r>
            <a:r>
              <a:rPr lang="hr-HR" sz="3000" b="1" dirty="0">
                <a:latin typeface="Myriad Pro Bold SemiExt" charset="0"/>
                <a:cs typeface="Myriad Pro Bold SemiExt" charset="0"/>
              </a:rPr>
              <a:t> socijalnih usluga kao podrška procesu </a:t>
            </a:r>
            <a:r>
              <a:rPr lang="hr-HR" sz="3000" b="1" dirty="0" err="1">
                <a:latin typeface="Myriad Pro Bold SemiExt" charset="0"/>
                <a:cs typeface="Myriad Pro Bold SemiExt" charset="0"/>
              </a:rPr>
              <a:t>deinstitucionalizacije</a:t>
            </a:r>
            <a:br>
              <a:rPr lang="hr-HR" sz="3000" dirty="0">
                <a:latin typeface="Myriad Pro Bold SemiExt" charset="0"/>
                <a:cs typeface="Myriad Pro Bold SemiExt" charset="0"/>
              </a:rPr>
            </a:br>
            <a:r>
              <a:rPr lang="hr-HR" sz="1800" dirty="0">
                <a:latin typeface="Myriad Pro Bold SemiExt" charset="0"/>
                <a:cs typeface="Myriad Pro Bold SemiExt" charset="0"/>
              </a:rPr>
              <a:t>Europski socijalni fond</a:t>
            </a:r>
            <a:br>
              <a:rPr lang="hr-HR" sz="1800" dirty="0">
                <a:latin typeface="Myriad Pro Bold SemiExt" charset="0"/>
                <a:cs typeface="Myriad Pro Bold SemiExt" charset="0"/>
              </a:rPr>
            </a:br>
            <a:r>
              <a:rPr lang="hr-HR" sz="1800" dirty="0">
                <a:latin typeface="Myriad Pro Bold SemiExt" charset="0"/>
                <a:cs typeface="Myriad Pro Bold SemiExt" charset="0"/>
              </a:rPr>
              <a:t>Operativni program „Učinkoviti ljudski potencijali 2014. – 2020.” </a:t>
            </a:r>
            <a:br>
              <a:rPr lang="hr-HR" sz="3000" dirty="0">
                <a:latin typeface="Myriad Pro Bold SemiExt" charset="0"/>
                <a:cs typeface="Myriad Pro Bold SemiExt" charset="0"/>
              </a:rPr>
            </a:br>
            <a:endParaRPr lang="en-US" sz="3000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68300" y="2223533"/>
            <a:ext cx="810577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KOMPONENTA 2 - AKTIVNOSTI KOJE ĆE PROVODITI OSTALI PRUŽATELJI SOCIJALNIH USLUGA, SAMOSTALNO ILI U PARTNERSTVU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Potencijalni partneri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ustanove socijalne skrbi upisane u Upisnik ustanova socijalne skrbi (dom socijalne skrbi, centar za pružanje usluga u zajednici,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pravne osobe upisane u Evidenciju pravnih osoba i obrtnika koji pružaju socijalne usluge (udruga, vjerska zajednica, pravna osoba vjerske zajednice u RH, zadruga)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pružatelji usluga za beskućnike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jedinice lokalne ili područne (regionalne) samouprave ili Grad Zagreb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hr-H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C0A101B-8C18-47F3-99F5-7ECB89BF8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059" y="6013927"/>
            <a:ext cx="2475881" cy="7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5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66D2C6A1-51D1-423E-8ADD-C50185C0A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09" y="1288138"/>
            <a:ext cx="6699539" cy="48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08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368300" y="2503489"/>
            <a:ext cx="8105775" cy="39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239697" y="-1"/>
            <a:ext cx="8611339" cy="2503489"/>
          </a:xfrm>
        </p:spPr>
        <p:txBody>
          <a:bodyPr/>
          <a:lstStyle/>
          <a:p>
            <a:br>
              <a:rPr lang="hr-HR" sz="3000" dirty="0">
                <a:latin typeface="Myriad Pro Bold SemiExt" charset="0"/>
                <a:cs typeface="Myriad Pro Bold SemiExt" charset="0"/>
              </a:rPr>
            </a:br>
            <a:r>
              <a:rPr lang="hr-HR" sz="3000" b="1" dirty="0">
                <a:latin typeface="Myriad Pro Bold SemiExt" charset="0"/>
                <a:cs typeface="Myriad Pro Bold SemiExt" charset="0"/>
              </a:rPr>
              <a:t>Razvoj, širenje i unaprjeđenje kvalitete </a:t>
            </a:r>
            <a:r>
              <a:rPr lang="hr-HR" sz="3000" b="1" dirty="0" err="1">
                <a:latin typeface="Myriad Pro Bold SemiExt" charset="0"/>
                <a:cs typeface="Myriad Pro Bold SemiExt" charset="0"/>
              </a:rPr>
              <a:t>izvaninstitucijskih</a:t>
            </a:r>
            <a:r>
              <a:rPr lang="hr-HR" sz="3000" b="1" dirty="0">
                <a:latin typeface="Myriad Pro Bold SemiExt" charset="0"/>
                <a:cs typeface="Myriad Pro Bold SemiExt" charset="0"/>
              </a:rPr>
              <a:t> socijalnih usluga kao podrška procesu </a:t>
            </a:r>
            <a:r>
              <a:rPr lang="hr-HR" sz="3000" b="1" dirty="0" err="1">
                <a:latin typeface="Myriad Pro Bold SemiExt" charset="0"/>
                <a:cs typeface="Myriad Pro Bold SemiExt" charset="0"/>
              </a:rPr>
              <a:t>deinstitucionalizacije</a:t>
            </a:r>
            <a:br>
              <a:rPr lang="hr-HR" sz="3000" dirty="0">
                <a:latin typeface="Myriad Pro Bold SemiExt" charset="0"/>
                <a:cs typeface="Myriad Pro Bold SemiExt" charset="0"/>
              </a:rPr>
            </a:br>
            <a:r>
              <a:rPr lang="hr-HR" sz="1800" dirty="0">
                <a:latin typeface="Myriad Pro Bold SemiExt" charset="0"/>
                <a:cs typeface="Myriad Pro Bold SemiExt" charset="0"/>
              </a:rPr>
              <a:t>Europski socijalni fond</a:t>
            </a:r>
            <a:br>
              <a:rPr lang="hr-HR" sz="1800" dirty="0">
                <a:latin typeface="Myriad Pro Bold SemiExt" charset="0"/>
                <a:cs typeface="Myriad Pro Bold SemiExt" charset="0"/>
              </a:rPr>
            </a:br>
            <a:r>
              <a:rPr lang="hr-HR" sz="1800" dirty="0">
                <a:latin typeface="Myriad Pro Bold SemiExt" charset="0"/>
                <a:cs typeface="Myriad Pro Bold SemiExt" charset="0"/>
              </a:rPr>
              <a:t>Operativni program „Učinkoviti ljudski potencijali 2014. – 2020.” </a:t>
            </a:r>
            <a:br>
              <a:rPr lang="hr-HR" sz="3000" dirty="0">
                <a:latin typeface="Myriad Pro Bold SemiExt" charset="0"/>
                <a:cs typeface="Myriad Pro Bold SemiExt" charset="0"/>
              </a:rPr>
            </a:br>
            <a:endParaRPr lang="en-US" sz="3000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68300" y="2223532"/>
            <a:ext cx="8396573" cy="545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Aktivnosti koje će se financirati unutar Komponente 2: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Pružanje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izvaninstitucijskih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 socijalnih usluga; povezivanje i koordinacija s drugim pružateljima socijalnih usluga; evaluacija učinaka provedenih usluga, programa, mjera i aktivnosti koje se provode kroz projekt; adaptacija prostora za pružanje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izvaninstitucijskih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 socijalnih usluga; nabava opreme i vozila; najam prostora; aktivnosti vezane uz jačanje kapaciteta stručnjaka/osoba koje rade s pripadnicima ciljnih skupina za organiziranje i pružanje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izvaninstitucijskih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 socijalnih usluga i provedbu procesa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deinstitucionalizacije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 te aktivnosti vezane uz podizanje svijesti javnosti o važnosti procesa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deinstitucionalizacije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 SemiExt" charset="0"/>
                <a:ea typeface="ＭＳ Ｐゴシック" charset="0"/>
                <a:cs typeface="Myriad Pro Light SemiExt" charset="0"/>
              </a:rPr>
              <a:t> i prava ranjivih skupina s naglaskom na pravo na život u zajednici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hr-H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777877"/>
              </a:solidFill>
              <a:effectLst/>
              <a:uLnTx/>
              <a:uFillTx/>
              <a:latin typeface="Myriad Pro Light SemiExt" charset="0"/>
              <a:ea typeface="ＭＳ Ｐゴシック" charset="0"/>
              <a:cs typeface="Myriad Pro Light SemiExt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C0A101B-8C18-47F3-99F5-7ECB89BF8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059" y="6013927"/>
            <a:ext cx="2475881" cy="7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8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>
            <a:extLst>
              <a:ext uri="{FF2B5EF4-FFF2-40B4-BE49-F238E27FC236}">
                <a16:creationId xmlns:a16="http://schemas.microsoft.com/office/drawing/2014/main" id="{56EA267C-C394-43AE-922A-B625E738E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2155" y="1006936"/>
            <a:ext cx="7057748" cy="5234066"/>
          </a:xfrm>
        </p:spPr>
        <p:txBody>
          <a:bodyPr/>
          <a:lstStyle/>
          <a:p>
            <a:endParaRPr lang="hr-HR" sz="4000" b="1" dirty="0">
              <a:solidFill>
                <a:schemeClr val="tx1"/>
              </a:solidFill>
              <a:latin typeface="Myriad Pro Light SemiExt"/>
            </a:endParaRPr>
          </a:p>
          <a:p>
            <a:r>
              <a:rPr lang="hr-HR" sz="4000" b="1" dirty="0">
                <a:solidFill>
                  <a:schemeClr val="tx1"/>
                </a:solidFill>
                <a:latin typeface="Myriad Pro Light SemiExt"/>
              </a:rPr>
              <a:t>Hvala na pažnji!</a:t>
            </a:r>
            <a:endParaRPr lang="hr-HR" sz="2000" b="1" u="sng" dirty="0">
              <a:solidFill>
                <a:schemeClr val="tx1"/>
              </a:solidFill>
              <a:latin typeface="Myriad Pro Light SemiExt"/>
            </a:endParaRPr>
          </a:p>
          <a:p>
            <a:pPr algn="l"/>
            <a:r>
              <a:rPr lang="hr-HR" sz="1800" b="1" u="sng" dirty="0">
                <a:solidFill>
                  <a:schemeClr val="tx1"/>
                </a:solidFill>
                <a:latin typeface="Myriad Pro Light SemiExt"/>
              </a:rPr>
              <a:t>Kontakt:</a:t>
            </a:r>
          </a:p>
          <a:p>
            <a:pPr algn="l"/>
            <a:endParaRPr lang="hr-HR" sz="1800" dirty="0">
              <a:solidFill>
                <a:schemeClr val="tx1"/>
              </a:solidFill>
              <a:latin typeface="Myriad Pro Light SemiExt"/>
            </a:endParaRPr>
          </a:p>
          <a:p>
            <a:pPr algn="l"/>
            <a:r>
              <a:rPr lang="hr-HR" sz="1800" dirty="0">
                <a:solidFill>
                  <a:schemeClr val="tx1"/>
                </a:solidFill>
                <a:latin typeface="Myriad Pro Light SemiExt"/>
              </a:rPr>
              <a:t>Ministarstvo za demografiju, obitelj, mlade i socijalnu politiku</a:t>
            </a:r>
          </a:p>
          <a:p>
            <a:pPr algn="l"/>
            <a:r>
              <a:rPr lang="hr-HR" sz="1800" dirty="0">
                <a:solidFill>
                  <a:schemeClr val="tx1"/>
                </a:solidFill>
                <a:latin typeface="Myriad Pro Light SemiExt"/>
              </a:rPr>
              <a:t>Uprava za međunarodne poslove i programe</a:t>
            </a:r>
          </a:p>
          <a:p>
            <a:pPr algn="l"/>
            <a:r>
              <a:rPr lang="hr-HR" sz="1800" dirty="0">
                <a:solidFill>
                  <a:schemeClr val="tx1"/>
                </a:solidFill>
                <a:latin typeface="Myriad Pro Light SemiExt"/>
              </a:rPr>
              <a:t>Sektor za upravljanje programima i projektima</a:t>
            </a:r>
          </a:p>
          <a:p>
            <a:pPr algn="l"/>
            <a:r>
              <a:rPr lang="hr-HR" sz="1800" dirty="0">
                <a:solidFill>
                  <a:schemeClr val="tx1"/>
                </a:solidFill>
                <a:latin typeface="Myriad Pro Light SemiExt"/>
                <a:hlinkClick r:id="rId2"/>
              </a:rPr>
              <a:t>https://mdomsp.gov.hr/</a:t>
            </a:r>
            <a:r>
              <a:rPr lang="hr-HR" sz="1800" dirty="0">
                <a:solidFill>
                  <a:schemeClr val="tx1"/>
                </a:solidFill>
                <a:latin typeface="Myriad Pro Light SemiExt"/>
              </a:rPr>
              <a:t> </a:t>
            </a:r>
          </a:p>
          <a:p>
            <a:pPr algn="l"/>
            <a:endParaRPr lang="hr-HR" sz="1800" dirty="0">
              <a:solidFill>
                <a:schemeClr val="tx1"/>
              </a:solidFill>
              <a:latin typeface="Myriad Pro Light SemiExt"/>
            </a:endParaRPr>
          </a:p>
          <a:p>
            <a:pPr algn="l"/>
            <a:r>
              <a:rPr lang="hr-HR" sz="1800" dirty="0">
                <a:solidFill>
                  <a:schemeClr val="tx1"/>
                </a:solidFill>
                <a:latin typeface="Myriad Pro Light SemiExt"/>
              </a:rPr>
              <a:t>E-mail: </a:t>
            </a:r>
            <a:r>
              <a:rPr lang="hr-HR" sz="1800" dirty="0">
                <a:solidFill>
                  <a:schemeClr val="tx1"/>
                </a:solidFill>
                <a:latin typeface="Myriad Pro Light SemiExt"/>
                <a:hlinkClick r:id="rId3"/>
              </a:rPr>
              <a:t>esf@mdomsp.hr</a:t>
            </a:r>
            <a:r>
              <a:rPr lang="hr-HR" sz="1800" dirty="0">
                <a:solidFill>
                  <a:schemeClr val="tx1"/>
                </a:solidFill>
                <a:latin typeface="Myriad Pro Light SemiExt"/>
              </a:rPr>
              <a:t> </a:t>
            </a:r>
          </a:p>
          <a:p>
            <a:pPr algn="l"/>
            <a:r>
              <a:rPr lang="hr-HR" sz="1800" dirty="0">
                <a:solidFill>
                  <a:schemeClr val="tx1"/>
                </a:solidFill>
                <a:latin typeface="Myriad Pro Light SemiExt"/>
              </a:rPr>
              <a:t>            </a:t>
            </a:r>
            <a:r>
              <a:rPr lang="hr-HR" sz="1800" dirty="0">
                <a:solidFill>
                  <a:schemeClr val="tx1"/>
                </a:solidFill>
                <a:latin typeface="Myriad Pro Light SemiExt"/>
                <a:hlinkClick r:id="rId4"/>
              </a:rPr>
              <a:t>udruge@mdomsp.hr</a:t>
            </a:r>
            <a:r>
              <a:rPr lang="hr-HR" sz="1800" dirty="0">
                <a:solidFill>
                  <a:schemeClr val="tx1"/>
                </a:solidFill>
                <a:latin typeface="Myriad Pro Light SemiExt"/>
              </a:rPr>
              <a:t> </a:t>
            </a:r>
          </a:p>
          <a:p>
            <a:pPr algn="l"/>
            <a:r>
              <a:rPr lang="hr-HR" sz="1800" dirty="0">
                <a:solidFill>
                  <a:schemeClr val="tx1"/>
                </a:solidFill>
                <a:latin typeface="Myriad Pro Light SemiExt"/>
              </a:rPr>
              <a:t> </a:t>
            </a:r>
          </a:p>
          <a:p>
            <a:pPr algn="l"/>
            <a:endParaRPr lang="hr-HR" sz="4800" dirty="0">
              <a:solidFill>
                <a:schemeClr val="tx1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898EA13-41F8-45F4-810E-BAF01796A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25" y="293642"/>
            <a:ext cx="2834886" cy="71329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C8B5704-67EF-4C51-AD54-C17CB6E0A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1484" y="250966"/>
            <a:ext cx="2475191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62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F8EC7D-9D2D-4E95-B595-C17007AB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Sadržaj</a:t>
            </a:r>
          </a:p>
        </p:txBody>
      </p:sp>
      <p:sp>
        <p:nvSpPr>
          <p:cNvPr id="6" name="Rezervirano mjesto sadržaja 1">
            <a:extLst>
              <a:ext uri="{FF2B5EF4-FFF2-40B4-BE49-F238E27FC236}">
                <a16:creationId xmlns:a16="http://schemas.microsoft.com/office/drawing/2014/main" id="{043027A2-BD9B-403F-BDD8-6D654E1CA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r-HR" b="1" dirty="0"/>
              <a:t>Uvod</a:t>
            </a:r>
          </a:p>
          <a:p>
            <a:pPr marL="457200" indent="-457200">
              <a:buFont typeface="+mj-lt"/>
              <a:buAutoNum type="arabicPeriod"/>
            </a:pPr>
            <a:r>
              <a:rPr lang="hr-HR" b="1" dirty="0"/>
              <a:t>Financiranje udruga iz nacionalnih sredstava</a:t>
            </a:r>
          </a:p>
          <a:p>
            <a:pPr marL="457200" indent="-457200">
              <a:buFont typeface="+mj-lt"/>
              <a:buAutoNum type="arabicPeriod"/>
            </a:pPr>
            <a:r>
              <a:rPr lang="hr-HR" b="1" dirty="0"/>
              <a:t>Financiranje udruga iz EU sredstava</a:t>
            </a:r>
          </a:p>
        </p:txBody>
      </p:sp>
    </p:spTree>
    <p:extLst>
      <p:ext uri="{BB962C8B-B14F-4D97-AF65-F5344CB8AC3E}">
        <p14:creationId xmlns:p14="http://schemas.microsoft.com/office/powerpoint/2010/main" val="113804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5842F2-738E-4274-82BD-54E322097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b="1" dirty="0">
                <a:solidFill>
                  <a:srgbClr val="002060"/>
                </a:solidFill>
              </a:rPr>
              <a:t>Uvod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6" name="Rezervirano mjesto sadržaja 1">
            <a:extLst>
              <a:ext uri="{FF2B5EF4-FFF2-40B4-BE49-F238E27FC236}">
                <a16:creationId xmlns:a16="http://schemas.microsoft.com/office/drawing/2014/main" id="{A5FCA22F-9CDA-47BC-BB77-81AD2D5D7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72816"/>
            <a:ext cx="8136903" cy="43533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br>
              <a:rPr lang="hr-HR" sz="1400" dirty="0"/>
            </a:br>
            <a:br>
              <a:rPr lang="hr-HR" sz="1400" dirty="0"/>
            </a:br>
            <a:r>
              <a:rPr lang="hr-HR" sz="1600" dirty="0"/>
              <a:t>Prema sadržaju djelatnosti koju obavljaju, Ministarstvo za demografiju, obitelj, mlade i socijalnu politiku surađuje s udrugama koje djeluju u području zaštite prava i dobrobiti djece, udrugama mladih i za mlade, udrugama usmjerenim dobrobiti i podršci obitelji, udrugama osoba s invaliditetom i udrugama koje djeluju u korist osoba s invaliditetom, udrugama u području volonterstva, humanitarnim udrugama, te drugim udrugama koje djeluju na području socijalne skrbi.</a:t>
            </a:r>
          </a:p>
          <a:p>
            <a:pPr marL="0" indent="0">
              <a:buNone/>
            </a:pPr>
            <a:br>
              <a:rPr lang="hr-HR" sz="1600" dirty="0"/>
            </a:br>
            <a:r>
              <a:rPr lang="hr-HR" sz="1600" dirty="0"/>
              <a:t>Nevladine udruge su odraz različitosti potreba demokratskog organiziranja civilnog društva, te primjer kako različiti problemi utječu na stvaranje novih oblika skrbi za zadovoljavanje potreba određenih skupina stanovništva.</a:t>
            </a:r>
            <a:br>
              <a:rPr lang="hr-HR" sz="1600" dirty="0"/>
            </a:br>
            <a:br>
              <a:rPr lang="hr-HR" sz="1600" dirty="0"/>
            </a:br>
            <a:br>
              <a:rPr lang="hr-HR" sz="1600" dirty="0"/>
            </a:br>
            <a:r>
              <a:rPr lang="hr-HR" sz="1600" dirty="0"/>
              <a:t>Sredstva za financiranje programa i projekata udruga koje skrbe o gore navedenim socijalno osjetljivim skupnima stanovništva osiguravaju se u državnom proračunu što  uključuje i namjenska sredstva od igara na sreću.</a:t>
            </a:r>
            <a:br>
              <a:rPr lang="hr-HR" sz="1600" dirty="0"/>
            </a:br>
            <a:br>
              <a:rPr lang="hr-HR" sz="1600" dirty="0"/>
            </a:b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94479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591AD6-0638-4D7C-B358-4FF44D75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dirty="0">
                <a:solidFill>
                  <a:srgbClr val="002060"/>
                </a:solidFill>
              </a:rPr>
              <a:t>Financiranje udruga iz nacionalnih sredstava 1.dio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C24EB8E-2380-4C83-8A1F-9F4CF084C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928" y="1981618"/>
            <a:ext cx="5694143" cy="381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D75F0E-B2F9-4198-B16F-D3D3694B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2060"/>
                </a:solidFill>
              </a:rPr>
              <a:t>1. Natječaj za dodjelu jednokratnih financijskih podrški za 2019. godinu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7" name="Rezervirano mjesto sadržaja 1">
            <a:extLst>
              <a:ext uri="{FF2B5EF4-FFF2-40B4-BE49-F238E27FC236}">
                <a16:creationId xmlns:a16="http://schemas.microsoft.com/office/drawing/2014/main" id="{A8BFC2F1-BF66-456F-A0C3-BED9BECA5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1772816"/>
            <a:ext cx="8568952" cy="3960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1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Opći cilj </a:t>
            </a:r>
            <a:r>
              <a:rPr lang="hr-HR" sz="1600" b="1" dirty="0">
                <a:solidFill>
                  <a:srgbClr val="002060"/>
                </a:solidFill>
              </a:rPr>
              <a:t>Natječaja</a:t>
            </a:r>
            <a:r>
              <a:rPr lang="hr-HR" sz="1600" dirty="0">
                <a:solidFill>
                  <a:srgbClr val="002060"/>
                </a:solidFill>
              </a:rPr>
              <a:t>: financijska potpora aktivnostima iz područja socijalne skrbi za koje Ministarstvo za demografiju, obitelj, mlade i socijalnu politiku tijekom 2019. nije planiralo ni raspisalo natječaje.</a:t>
            </a:r>
          </a:p>
          <a:p>
            <a:pPr marL="0" indent="0">
              <a:buNone/>
            </a:pP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vi-VN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aspisivanja 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Poziva</a:t>
            </a:r>
            <a:r>
              <a:rPr lang="vi-VN" sz="16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hr-HR" sz="1600" dirty="0">
                <a:solidFill>
                  <a:srgbClr val="002060"/>
                </a:solidFill>
              </a:rPr>
              <a:t> ožujak 2019.</a:t>
            </a:r>
          </a:p>
          <a:p>
            <a:pPr marL="0" indent="0">
              <a:buNone/>
            </a:pPr>
            <a:endParaRPr lang="hr-HR" sz="16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</a:rPr>
              <a:t>Ukupan iznos sredstava koji će se dodijeliti putem natječaja: 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5.000.000,00 kuna</a:t>
            </a:r>
            <a:endParaRPr lang="hr-HR" sz="1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1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1600" b="1" dirty="0">
                <a:solidFill>
                  <a:srgbClr val="002060"/>
                </a:solidFill>
              </a:rPr>
              <a:t>Prioritetna područja Natječaja </a:t>
            </a:r>
            <a:r>
              <a:rPr lang="hr-HR" sz="1600" dirty="0">
                <a:solidFill>
                  <a:srgbClr val="002060"/>
                </a:solidFill>
              </a:rPr>
              <a:t>:</a:t>
            </a:r>
          </a:p>
          <a:p>
            <a:pPr marL="301943" lvl="1" indent="0" algn="just">
              <a:buNone/>
            </a:pPr>
            <a:r>
              <a:rPr lang="hr-HR" sz="1600" i="1" dirty="0">
                <a:solidFill>
                  <a:srgbClr val="002060"/>
                </a:solidFill>
              </a:rPr>
              <a:t>P.1. donacije i sponzorstva</a:t>
            </a:r>
          </a:p>
          <a:p>
            <a:pPr marL="301943" lvl="1" indent="0" algn="just">
              <a:buNone/>
            </a:pPr>
            <a:r>
              <a:rPr lang="hr-HR" sz="1600" i="1" dirty="0">
                <a:solidFill>
                  <a:srgbClr val="002060"/>
                </a:solidFill>
              </a:rPr>
              <a:t>P.2. Obilježavanje značajnih datuma i važnih obljetnica, organiziranje susreta, natjecanja, priredbi, drugih manifestacija i slično.</a:t>
            </a:r>
            <a:endParaRPr lang="hr-H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1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vi-VN" sz="16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Predviđeno vrijeme </a:t>
            </a: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trajanja</a:t>
            </a:r>
            <a:r>
              <a:rPr lang="vi-VN" sz="16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natječaja: 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31. prosinca 2019. godine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</a:rPr>
              <a:t>Okvirni broj projekata koji se planira financirati: 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70-150.</a:t>
            </a:r>
            <a:r>
              <a:rPr lang="vi-VN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hr-HR" sz="1600" b="1" dirty="0">
              <a:solidFill>
                <a:srgbClr val="00206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</a:rPr>
              <a:t>Najmanji iznos financijskih sredstava po pojedinom projektu: 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20.000,00 kuna</a:t>
            </a:r>
          </a:p>
          <a:p>
            <a:pPr marL="0" indent="0" algn="just">
              <a:buNone/>
            </a:pP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</a:rPr>
              <a:t>Najveći iznos financijskih sredstava po pojedinom projektu: 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80.000,00 kuna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r-HR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1600" dirty="0">
              <a:solidFill>
                <a:srgbClr val="002060"/>
              </a:solidFill>
            </a:endParaRPr>
          </a:p>
          <a:p>
            <a:endParaRPr lang="hr-H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9EAEBD-3BBB-469E-ACA5-47B35A58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>
                <a:solidFill>
                  <a:srgbClr val="002060"/>
                </a:solidFill>
              </a:rPr>
              <a:t>2. Poziv za  prijavu projekata koje pružaju uslugu savjetovališta za žrtve nasilja u obitelji za 2019. godinu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6" name="Rezervirano mjesto sadržaja 1">
            <a:extLst>
              <a:ext uri="{FF2B5EF4-FFF2-40B4-BE49-F238E27FC236}">
                <a16:creationId xmlns:a16="http://schemas.microsoft.com/office/drawing/2014/main" id="{E8E339CC-7726-4F96-A4A3-FA3E9A595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3450696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vi-VN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aspisivanja 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Poziva</a:t>
            </a:r>
            <a:r>
              <a:rPr lang="vi-VN" sz="16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veljača </a:t>
            </a:r>
            <a:r>
              <a:rPr lang="hr-HR" sz="1600" dirty="0">
                <a:solidFill>
                  <a:srgbClr val="002060"/>
                </a:solidFill>
              </a:rPr>
              <a:t>2019.</a:t>
            </a:r>
          </a:p>
          <a:p>
            <a:pPr marL="0" lvl="1" indent="0" algn="just">
              <a:buNone/>
            </a:pP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</a:rPr>
              <a:t>Ukupan iznos sredstava koji će se dodijeliti putem natječaja: </a:t>
            </a:r>
            <a:r>
              <a:rPr lang="pl-PL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3.000.000,00 kuna</a:t>
            </a:r>
          </a:p>
          <a:p>
            <a:pPr marL="285750" lvl="1" indent="-285750" algn="just">
              <a:lnSpc>
                <a:spcPct val="150000"/>
              </a:lnSpc>
              <a:spcBef>
                <a:spcPts val="600"/>
              </a:spcBef>
            </a:pPr>
            <a:endParaRPr lang="pl-PL" sz="1600" b="1" dirty="0">
              <a:solidFill>
                <a:srgbClr val="00206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hr-HR" sz="1600" b="1" dirty="0">
                <a:solidFill>
                  <a:srgbClr val="002060"/>
                </a:solidFill>
              </a:rPr>
              <a:t>Prioritetna područja Poziva- Usluga savjetovališta za žene i djecu žrtve nasilja u obitelji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</a:p>
          <a:p>
            <a:pPr marL="0" indent="0" algn="just">
              <a:buNone/>
            </a:pPr>
            <a:endParaRPr lang="hr-HR" sz="1600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r-HR" sz="1600" i="1" dirty="0">
                <a:solidFill>
                  <a:srgbClr val="002060"/>
                </a:solidFill>
              </a:rPr>
              <a:t>          P.1. Savjetovalište za žrtve nasilja u obitelji </a:t>
            </a:r>
            <a:r>
              <a:rPr lang="hr-HR" sz="1400" i="1" dirty="0">
                <a:solidFill>
                  <a:srgbClr val="002060"/>
                </a:solidFill>
              </a:rPr>
              <a:t>(otvoreni telefon 0-24 sata/ 7 dana, savjetovalište)</a:t>
            </a:r>
            <a:endParaRPr lang="hr-HR" sz="16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hr-HR" sz="1600" dirty="0">
                <a:solidFill>
                  <a:srgbClr val="002060"/>
                </a:solidFill>
              </a:rPr>
              <a:t>		</a:t>
            </a:r>
          </a:p>
          <a:p>
            <a:pPr marL="0" indent="0" algn="just">
              <a:buNone/>
            </a:pP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</a:rPr>
              <a:t>Najmanji iznos financijskih sredstava po pojedinom projektu</a:t>
            </a:r>
            <a:r>
              <a:rPr lang="hr-HR" sz="1600" dirty="0">
                <a:solidFill>
                  <a:srgbClr val="002060"/>
                </a:solidFill>
              </a:rPr>
              <a:t> za </a:t>
            </a: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</a:rPr>
              <a:t>: 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100.000,00 kuna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</a:rPr>
              <a:t>Najveći iznos financijskih sredstava po pojedinom projektu</a:t>
            </a:r>
            <a:r>
              <a:rPr lang="hr-HR" sz="1600" dirty="0">
                <a:solidFill>
                  <a:srgbClr val="002060"/>
                </a:solidFill>
              </a:rPr>
              <a:t> za: </a:t>
            </a:r>
            <a:r>
              <a:rPr lang="hr-HR" sz="1600" b="1" dirty="0">
                <a:solidFill>
                  <a:srgbClr val="002060"/>
                </a:solidFill>
              </a:rPr>
              <a:t>15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0.000,00 kuna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</a:rPr>
              <a:t>Okvirni broj projekata koji se planira financirati: 20 - 25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</a:rPr>
              <a:t>Vrijeme trajanja projekta: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hr-HR" sz="1600" dirty="0">
                <a:solidFill>
                  <a:srgbClr val="002060"/>
                </a:solidFill>
              </a:rPr>
              <a:t>12 mjeseci</a:t>
            </a:r>
          </a:p>
        </p:txBody>
      </p:sp>
    </p:spTree>
    <p:extLst>
      <p:ext uri="{BB962C8B-B14F-4D97-AF65-F5344CB8AC3E}">
        <p14:creationId xmlns:p14="http://schemas.microsoft.com/office/powerpoint/2010/main" val="262302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F792E0-AA86-4F4A-803C-C4FAB469D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3. Projekti usmjereni podršci obitelji i promicanju i zaštiti prava djece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BF8129A6-95AB-4D03-B99D-E08DE48AA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38" y="1558765"/>
            <a:ext cx="8655323" cy="4320480"/>
          </a:xfrm>
          <a:solidFill>
            <a:schemeClr val="bg1">
              <a:alpha val="39000"/>
            </a:schemeClr>
          </a:solidFill>
        </p:spPr>
        <p:txBody>
          <a:bodyPr>
            <a:noAutofit/>
          </a:bodyPr>
          <a:lstStyle/>
          <a:p>
            <a:pPr marL="301943" lvl="1" indent="0">
              <a:lnSpc>
                <a:spcPct val="150000"/>
              </a:lnSpc>
              <a:buNone/>
            </a:pP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vi-VN" sz="16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aspisivanja </a:t>
            </a: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Poziva</a:t>
            </a:r>
            <a:r>
              <a:rPr lang="vi-VN" sz="16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svibanj 2019.</a:t>
            </a:r>
          </a:p>
          <a:p>
            <a:pPr marL="301943" lvl="1" indent="0">
              <a:lnSpc>
                <a:spcPct val="150000"/>
              </a:lnSpc>
              <a:buNone/>
            </a:pP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</a:rPr>
              <a:t>Ukupan iznos sredstava koji će se dodijeliti putem natječaja: 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3.80</a:t>
            </a:r>
            <a:r>
              <a:rPr lang="pl-PL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0.000,00 kuna</a:t>
            </a:r>
          </a:p>
          <a:p>
            <a:pPr marL="301943" lvl="1" indent="0">
              <a:lnSpc>
                <a:spcPct val="150000"/>
              </a:lnSpc>
              <a:buNone/>
            </a:pP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</a:rPr>
              <a:t>Okvirni broj projekata koji se planira financirati: 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40</a:t>
            </a:r>
            <a:r>
              <a:rPr lang="hr-HR" sz="1600" b="1" dirty="0">
                <a:solidFill>
                  <a:srgbClr val="002060"/>
                </a:solidFill>
              </a:rPr>
              <a:t> -50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.</a:t>
            </a:r>
            <a:r>
              <a:rPr lang="vi-VN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hr-HR" sz="1600" b="1" dirty="0">
              <a:solidFill>
                <a:srgbClr val="00206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1943" lvl="1" indent="0">
              <a:lnSpc>
                <a:spcPct val="150000"/>
              </a:lnSpc>
              <a:buNone/>
            </a:pPr>
            <a:r>
              <a:rPr lang="hr-HR" sz="1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Opći cilj Poziva: </a:t>
            </a:r>
            <a:r>
              <a:rPr lang="hr-HR" sz="1600" b="1" dirty="0">
                <a:solidFill>
                  <a:srgbClr val="002060"/>
                </a:solidFill>
              </a:rPr>
              <a:t>Unapređenje i zaštita prava djece i aktivna podrška obitelji </a:t>
            </a:r>
          </a:p>
          <a:p>
            <a:pPr marL="0" indent="0">
              <a:buNone/>
            </a:pPr>
            <a:endParaRPr lang="hr-HR" sz="1600" dirty="0">
              <a:solidFill>
                <a:srgbClr val="002060"/>
              </a:solidFill>
            </a:endParaRPr>
          </a:p>
          <a:p>
            <a:pPr marL="301943" lvl="1" indent="0">
              <a:buNone/>
            </a:pPr>
            <a:r>
              <a:rPr lang="hr-HR" sz="1600" dirty="0">
                <a:solidFill>
                  <a:srgbClr val="002060"/>
                </a:solidFill>
              </a:rPr>
              <a:t>Prioritetna područja Poziva:</a:t>
            </a:r>
          </a:p>
          <a:p>
            <a:pPr marL="301943" lvl="1" indent="0">
              <a:buNone/>
            </a:pPr>
            <a:r>
              <a:rPr lang="hr-HR" sz="1600" b="1" dirty="0">
                <a:solidFill>
                  <a:srgbClr val="002060"/>
                </a:solidFill>
              </a:rPr>
              <a:t>P.1. Promicanje i zaštita prava djece</a:t>
            </a:r>
          </a:p>
          <a:p>
            <a:pPr marL="530543" lvl="1" indent="-228600">
              <a:buFont typeface="+mj-lt"/>
              <a:buAutoNum type="alphaLcParenR"/>
            </a:pPr>
            <a:r>
              <a:rPr lang="hr-HR" sz="1600" dirty="0">
                <a:solidFill>
                  <a:srgbClr val="002060"/>
                </a:solidFill>
              </a:rPr>
              <a:t>Projekti usmjereni promicanju dječje participacije</a:t>
            </a:r>
          </a:p>
          <a:p>
            <a:pPr marL="530543" lvl="1" indent="-228600">
              <a:buFont typeface="+mj-lt"/>
              <a:buAutoNum type="alphaLcParenR"/>
            </a:pPr>
            <a:r>
              <a:rPr lang="hr-HR" sz="1600" dirty="0">
                <a:solidFill>
                  <a:srgbClr val="002060"/>
                </a:solidFill>
              </a:rPr>
              <a:t>Projekti usmjereni zaštiti prava i/ili senzibilizaciji javnosti o osjetljivim skupinama djece</a:t>
            </a:r>
            <a:endParaRPr lang="hr-HR" sz="1600" b="1" dirty="0">
              <a:solidFill>
                <a:srgbClr val="002060"/>
              </a:solidFill>
            </a:endParaRPr>
          </a:p>
          <a:p>
            <a:pPr marL="301943" lvl="1" indent="0">
              <a:buNone/>
            </a:pPr>
            <a:r>
              <a:rPr lang="hr-HR" sz="1600" b="1" dirty="0">
                <a:solidFill>
                  <a:srgbClr val="002060"/>
                </a:solidFill>
              </a:rPr>
              <a:t>P.2. </a:t>
            </a:r>
            <a:r>
              <a:rPr lang="hr-HR" sz="1600" b="1" i="1" dirty="0">
                <a:solidFill>
                  <a:srgbClr val="002060"/>
                </a:solidFill>
              </a:rPr>
              <a:t>Podrška obitelji</a:t>
            </a:r>
          </a:p>
          <a:p>
            <a:pPr marL="530543" lvl="1" indent="-228600">
              <a:buFont typeface="+mj-lt"/>
              <a:buAutoNum type="alphaLcParenR"/>
            </a:pPr>
            <a:r>
              <a:rPr lang="hr-HR" sz="1600" dirty="0">
                <a:solidFill>
                  <a:srgbClr val="002060"/>
                </a:solidFill>
              </a:rPr>
              <a:t>Projekti usmjereni sveobuhvatnoj potpori </a:t>
            </a:r>
            <a:r>
              <a:rPr lang="hr-HR" sz="1600" dirty="0" err="1">
                <a:solidFill>
                  <a:srgbClr val="002060"/>
                </a:solidFill>
              </a:rPr>
              <a:t>jednoroditeljskim</a:t>
            </a:r>
            <a:r>
              <a:rPr lang="hr-HR" sz="1600" dirty="0">
                <a:solidFill>
                  <a:srgbClr val="002060"/>
                </a:solidFill>
              </a:rPr>
              <a:t> obiteljima (povezane usluge za pomoć roditelju i djetetu).</a:t>
            </a:r>
          </a:p>
          <a:p>
            <a:pPr marL="530543" lvl="1" indent="-228600">
              <a:buFont typeface="+mj-lt"/>
              <a:buAutoNum type="alphaLcParenR"/>
            </a:pPr>
            <a:r>
              <a:rPr lang="hr-HR" sz="1600" dirty="0">
                <a:solidFill>
                  <a:srgbClr val="002060"/>
                </a:solidFill>
              </a:rPr>
              <a:t>Projekti usmjereni aktivnoj podršci zaposlenim roditeljima u lokalnoj zajednici. </a:t>
            </a:r>
          </a:p>
          <a:p>
            <a:pPr marL="530543" lvl="1" indent="-228600">
              <a:buFont typeface="+mj-lt"/>
              <a:buAutoNum type="alphaLcParenR"/>
            </a:pPr>
            <a:r>
              <a:rPr lang="hr-HR" sz="1600" dirty="0">
                <a:solidFill>
                  <a:srgbClr val="002060"/>
                </a:solidFill>
              </a:rPr>
              <a:t>Projekti usmjereni poticanju očeva na veću uključenost u obiteljskom životu i aktivniju roditeljsku ulogu.</a:t>
            </a:r>
          </a:p>
          <a:p>
            <a:pPr marL="301943" lvl="1" indent="0">
              <a:buNone/>
            </a:pPr>
            <a:endParaRPr lang="hr-HR" sz="16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1943" lvl="1" indent="0">
              <a:lnSpc>
                <a:spcPct val="150000"/>
              </a:lnSpc>
              <a:buNone/>
            </a:pPr>
            <a:endParaRPr lang="hr-HR" sz="16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1943" lvl="1" indent="0">
              <a:lnSpc>
                <a:spcPct val="150000"/>
              </a:lnSpc>
              <a:buNone/>
            </a:pPr>
            <a:endParaRPr lang="hr-HR" sz="1600" b="1" dirty="0">
              <a:solidFill>
                <a:srgbClr val="002060"/>
              </a:solidFill>
            </a:endParaRPr>
          </a:p>
          <a:p>
            <a:pPr marL="301943" lvl="1" indent="0">
              <a:lnSpc>
                <a:spcPct val="150000"/>
              </a:lnSpc>
              <a:buNone/>
            </a:pPr>
            <a:endParaRPr lang="hr-HR" sz="1600" dirty="0">
              <a:solidFill>
                <a:srgbClr val="002060"/>
              </a:solidFill>
            </a:endParaRPr>
          </a:p>
          <a:p>
            <a:pPr marL="301943" lvl="1" indent="0">
              <a:lnSpc>
                <a:spcPct val="150000"/>
              </a:lnSpc>
              <a:buNone/>
            </a:pPr>
            <a:endParaRPr lang="hr-HR" sz="1600" dirty="0">
              <a:solidFill>
                <a:srgbClr val="002060"/>
              </a:solidFill>
            </a:endParaRPr>
          </a:p>
          <a:p>
            <a:pPr marL="301943" lvl="1" indent="0">
              <a:lnSpc>
                <a:spcPct val="150000"/>
              </a:lnSpc>
              <a:buNone/>
            </a:pPr>
            <a:endParaRPr lang="hr-HR" sz="16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hr-HR" sz="16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hr-HR" sz="1600" dirty="0">
              <a:solidFill>
                <a:srgbClr val="002060"/>
              </a:solidFill>
            </a:endParaRPr>
          </a:p>
          <a:p>
            <a:endParaRPr lang="hr-H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73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C22869-E87B-42E7-A974-2EFC0CC3A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>
                <a:solidFill>
                  <a:srgbClr val="002060"/>
                </a:solidFill>
              </a:rPr>
              <a:t>4. Projekti usmjereni prevencija nasilja nad i među djecom i mladima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6" name="Rezervirano mjesto sadržaja 1">
            <a:extLst>
              <a:ext uri="{FF2B5EF4-FFF2-40B4-BE49-F238E27FC236}">
                <a16:creationId xmlns:a16="http://schemas.microsoft.com/office/drawing/2014/main" id="{F4DF83CA-2A90-44EA-8632-A633FDD58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518" y="1318081"/>
            <a:ext cx="8676963" cy="4608512"/>
          </a:xfrm>
        </p:spPr>
        <p:txBody>
          <a:bodyPr>
            <a:noAutofit/>
          </a:bodyPr>
          <a:lstStyle/>
          <a:p>
            <a:pPr marL="301943" lvl="1" indent="0">
              <a:lnSpc>
                <a:spcPct val="150000"/>
              </a:lnSpc>
              <a:buNone/>
            </a:pP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vi-VN" sz="16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aspisivanja </a:t>
            </a: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Poziva</a:t>
            </a:r>
            <a:r>
              <a:rPr lang="vi-VN" sz="16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svibanj 2019.</a:t>
            </a:r>
          </a:p>
          <a:p>
            <a:pPr marL="301943" lvl="1" indent="0">
              <a:lnSpc>
                <a:spcPct val="150000"/>
              </a:lnSpc>
              <a:buNone/>
            </a:pP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</a:rPr>
              <a:t>Ukupan iznos sredstava koji će se dodijeliti putem natječaja: 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3.5</a:t>
            </a:r>
            <a:r>
              <a:rPr lang="hr-HR" sz="1600" b="1" dirty="0">
                <a:solidFill>
                  <a:srgbClr val="002060"/>
                </a:solidFill>
              </a:rPr>
              <a:t>00.000,00</a:t>
            </a:r>
            <a:r>
              <a:rPr lang="pl-PL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kuna</a:t>
            </a:r>
          </a:p>
          <a:p>
            <a:pPr marL="301943" lvl="1" indent="0">
              <a:lnSpc>
                <a:spcPct val="150000"/>
              </a:lnSpc>
              <a:buNone/>
            </a:pPr>
            <a:r>
              <a:rPr lang="hr-HR" sz="1600" dirty="0">
                <a:solidFill>
                  <a:srgbClr val="002060"/>
                </a:solidFill>
                <a:latin typeface="Candara" panose="020E0502030303020204" pitchFamily="34" charset="0"/>
              </a:rPr>
              <a:t>Okvirni broj projekata koji se planira financirati: 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3</a:t>
            </a:r>
            <a:r>
              <a:rPr lang="hr-HR" sz="1600" b="1" dirty="0">
                <a:solidFill>
                  <a:srgbClr val="002060"/>
                </a:solidFill>
              </a:rPr>
              <a:t>0 - 40</a:t>
            </a:r>
            <a:r>
              <a:rPr lang="hr-HR" sz="1600" b="1" dirty="0">
                <a:solidFill>
                  <a:srgbClr val="002060"/>
                </a:solidFill>
                <a:latin typeface="Candara" panose="020E0502030303020204" pitchFamily="34" charset="0"/>
              </a:rPr>
              <a:t>.</a:t>
            </a:r>
            <a:r>
              <a:rPr lang="vi-VN" sz="16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hr-HR" sz="1600" b="1" dirty="0">
              <a:solidFill>
                <a:srgbClr val="002060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1943" lvl="1" indent="0">
              <a:lnSpc>
                <a:spcPct val="150000"/>
              </a:lnSpc>
              <a:buNone/>
            </a:pPr>
            <a:r>
              <a:rPr lang="hr-HR" sz="1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Opći cilj Poziva: </a:t>
            </a:r>
            <a:r>
              <a:rPr lang="hr-HR" sz="1600" b="1" dirty="0">
                <a:solidFill>
                  <a:srgbClr val="002060"/>
                </a:solidFill>
              </a:rPr>
              <a:t>smanjenje svih pojavnih oblika nasilja nad i među djecom i mladima</a:t>
            </a:r>
            <a:endParaRPr lang="hr-HR" sz="16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1943" lvl="1" indent="0">
              <a:buNone/>
            </a:pPr>
            <a:r>
              <a:rPr lang="hr-HR" sz="1600" dirty="0">
                <a:solidFill>
                  <a:srgbClr val="002060"/>
                </a:solidFill>
              </a:rPr>
              <a:t>Planirano trajanje projekta je: </a:t>
            </a:r>
            <a:r>
              <a:rPr lang="hr-HR" sz="1600" b="1" dirty="0">
                <a:solidFill>
                  <a:srgbClr val="002060"/>
                </a:solidFill>
              </a:rPr>
              <a:t>najkraće 3 mjeseca, a najdulje 12 mjeseci.</a:t>
            </a:r>
          </a:p>
          <a:p>
            <a:pPr marL="0" indent="0">
              <a:buNone/>
            </a:pPr>
            <a:endParaRPr lang="hr-HR" sz="1600" dirty="0">
              <a:solidFill>
                <a:srgbClr val="002060"/>
              </a:solidFill>
            </a:endParaRPr>
          </a:p>
          <a:p>
            <a:pPr marL="301943" lvl="1" indent="0">
              <a:buNone/>
            </a:pPr>
            <a:r>
              <a:rPr lang="hr-HR" sz="1600" b="1" dirty="0">
                <a:solidFill>
                  <a:srgbClr val="002060"/>
                </a:solidFill>
              </a:rPr>
              <a:t>Prioritetna područja Poziva</a:t>
            </a:r>
          </a:p>
          <a:p>
            <a:pPr marL="301943" lvl="1" indent="0">
              <a:buNone/>
            </a:pPr>
            <a:endParaRPr lang="hr-HR" sz="1600" b="1" dirty="0">
              <a:solidFill>
                <a:srgbClr val="002060"/>
              </a:solidFill>
            </a:endParaRPr>
          </a:p>
          <a:p>
            <a:pPr marL="301943" lvl="1" indent="0">
              <a:buNone/>
            </a:pPr>
            <a:r>
              <a:rPr lang="hr-HR" sz="1600" b="1" dirty="0">
                <a:solidFill>
                  <a:srgbClr val="002060"/>
                </a:solidFill>
              </a:rPr>
              <a:t>P.1. </a:t>
            </a:r>
            <a:r>
              <a:rPr lang="hr-HR" sz="1600" dirty="0">
                <a:solidFill>
                  <a:srgbClr val="002060"/>
                </a:solidFill>
              </a:rPr>
              <a:t>Prevencija nasilja među mladima (nenasilno rješavanje sukoba među mladima, edukacije o prihvaćanju različitosti među mladima i dr.)</a:t>
            </a:r>
          </a:p>
          <a:p>
            <a:pPr marL="301943" lvl="1" indent="0">
              <a:buNone/>
            </a:pPr>
            <a:r>
              <a:rPr lang="hr-HR" sz="1600" b="1" dirty="0">
                <a:solidFill>
                  <a:srgbClr val="002060"/>
                </a:solidFill>
              </a:rPr>
              <a:t>P.2. </a:t>
            </a:r>
            <a:r>
              <a:rPr lang="hr-HR" sz="1600" dirty="0">
                <a:solidFill>
                  <a:srgbClr val="002060"/>
                </a:solidFill>
              </a:rPr>
              <a:t>Prevencija nasilja u partnerskim vezama među mladima</a:t>
            </a:r>
          </a:p>
          <a:p>
            <a:pPr marL="301943" lvl="1" indent="0">
              <a:buNone/>
            </a:pPr>
            <a:r>
              <a:rPr lang="hr-HR" sz="1600" b="1" dirty="0">
                <a:solidFill>
                  <a:srgbClr val="002060"/>
                </a:solidFill>
              </a:rPr>
              <a:t>P.3. </a:t>
            </a:r>
            <a:r>
              <a:rPr lang="hr-HR" sz="1600" dirty="0">
                <a:solidFill>
                  <a:srgbClr val="002060"/>
                </a:solidFill>
              </a:rPr>
              <a:t>Prevencija elektroničkog nasilja nad i među djecom i mladima </a:t>
            </a:r>
          </a:p>
          <a:p>
            <a:pPr marL="301943" lvl="1" indent="0">
              <a:buNone/>
            </a:pPr>
            <a:r>
              <a:rPr lang="hr-HR" sz="1600" b="1" dirty="0">
                <a:solidFill>
                  <a:srgbClr val="002060"/>
                </a:solidFill>
              </a:rPr>
              <a:t>P.4. </a:t>
            </a:r>
            <a:r>
              <a:rPr lang="hr-HR" sz="1600" dirty="0">
                <a:solidFill>
                  <a:srgbClr val="002060"/>
                </a:solidFill>
              </a:rPr>
              <a:t>Prevencija nasilja nad djecom (prevencija emocionalnog, tjelesnog i seksualnog nasilja nad djecom, prevencija zanemarivanja i tjelesnog kažnjavanja)</a:t>
            </a:r>
          </a:p>
          <a:p>
            <a:pPr marL="0" lvl="0" indent="0">
              <a:buNone/>
            </a:pPr>
            <a:r>
              <a:rPr lang="hr-HR" sz="1600" dirty="0">
                <a:solidFill>
                  <a:srgbClr val="002060"/>
                </a:solidFill>
              </a:rPr>
              <a:t>      </a:t>
            </a:r>
            <a:r>
              <a:rPr lang="hr-HR" sz="1600" b="1" dirty="0">
                <a:solidFill>
                  <a:srgbClr val="002060"/>
                </a:solidFill>
              </a:rPr>
              <a:t>P.5. </a:t>
            </a:r>
            <a:r>
              <a:rPr lang="hr-HR" sz="1600" dirty="0">
                <a:solidFill>
                  <a:srgbClr val="002060"/>
                </a:solidFill>
              </a:rPr>
              <a:t>Prevencija nasilja među djecom (podrška nenasilnom rješavanju sukoba među djecom,</a:t>
            </a:r>
          </a:p>
          <a:p>
            <a:pPr marL="0" lvl="0" indent="0">
              <a:buNone/>
            </a:pPr>
            <a:r>
              <a:rPr lang="hr-HR" sz="1600" dirty="0">
                <a:solidFill>
                  <a:srgbClr val="002060"/>
                </a:solidFill>
              </a:rPr>
              <a:t>      edukacije o prihvaćanju različitosti među djecom i dr.)</a:t>
            </a:r>
          </a:p>
          <a:p>
            <a:pPr marL="0" indent="0">
              <a:buNone/>
            </a:pPr>
            <a:r>
              <a:rPr lang="hr-HR" sz="1600" dirty="0">
                <a:solidFill>
                  <a:srgbClr val="002060"/>
                </a:solidFill>
              </a:rPr>
              <a:t> </a:t>
            </a:r>
          </a:p>
          <a:p>
            <a:pPr marL="301943" lvl="1" indent="0">
              <a:buNone/>
            </a:pPr>
            <a:endParaRPr lang="hr-HR" sz="1600" b="1" dirty="0">
              <a:solidFill>
                <a:srgbClr val="002060"/>
              </a:solidFill>
            </a:endParaRPr>
          </a:p>
          <a:p>
            <a:pPr marL="301943" lvl="1" indent="0">
              <a:buNone/>
            </a:pPr>
            <a:endParaRPr lang="hr-H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2144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838</TotalTime>
  <Words>1506</Words>
  <Application>Microsoft Office PowerPoint</Application>
  <PresentationFormat>Prikaz na zaslonu (4:3)</PresentationFormat>
  <Paragraphs>251</Paragraphs>
  <Slides>21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31" baseType="lpstr">
      <vt:lpstr>ＭＳ Ｐゴシック</vt:lpstr>
      <vt:lpstr>Arial</vt:lpstr>
      <vt:lpstr>Calibri</vt:lpstr>
      <vt:lpstr>Candara</vt:lpstr>
      <vt:lpstr>Myriad Pro Bold SemiCond</vt:lpstr>
      <vt:lpstr>Myriad Pro Bold SemiExt</vt:lpstr>
      <vt:lpstr>Myriad Pro Light SemiExt</vt:lpstr>
      <vt:lpstr>Tahoma</vt:lpstr>
      <vt:lpstr>Times New Roman</vt:lpstr>
      <vt:lpstr>Presentation2</vt:lpstr>
      <vt:lpstr>PowerPoint prezentacija</vt:lpstr>
      <vt:lpstr>PowerPoint prezentacija</vt:lpstr>
      <vt:lpstr>Sadržaj</vt:lpstr>
      <vt:lpstr>Uvod</vt:lpstr>
      <vt:lpstr>Financiranje udruga iz nacionalnih sredstava 1.dio</vt:lpstr>
      <vt:lpstr>1. Natječaj za dodjelu jednokratnih financijskih podrški za 2019. godinu</vt:lpstr>
      <vt:lpstr>2. Poziv za  prijavu projekata koje pružaju uslugu savjetovališta za žrtve nasilja u obitelji za 2019. godinu</vt:lpstr>
      <vt:lpstr>3. Projekti usmjereni podršci obitelji i promicanju i zaštiti prava djece</vt:lpstr>
      <vt:lpstr>4. Projekti usmjereni prevencija nasilja nad i među djecom i mladima</vt:lpstr>
      <vt:lpstr>5. Projekti usmjereni mladima</vt:lpstr>
      <vt:lpstr>Financiranje udruga iz sredstava  Europskog socijalnog fonda  </vt:lpstr>
      <vt:lpstr>Podrška programima usmjerenim mladima - faza 2 Europski socijalni fond  Operativni program „Učinkoviti ljudski potencijali  2014. – 2020.”  </vt:lpstr>
      <vt:lpstr>Podrška programima usmjerenim mladima - faza 2 Europski socijalni fond  Operativni program „Učinkoviti ljudski potencijali  2014. – 2020.”  </vt:lpstr>
      <vt:lpstr> Razvoj, širenje i unaprjeđenje kvalitete izvaninstitucijskih socijalnih usluga kao podrška procesu deinstitucionalizacije Europski socijalni fond Operativni program „Učinkoviti ljudski potencijali 2014. – 2020.”  </vt:lpstr>
      <vt:lpstr>  Razvoj, širenje i unaprjeđenje kvalitete izvaninstitucijskih socijalnih usluga kao podrška procesu deinstitucionalizacije Europski socijalni fond Operativni program „Učinkoviti ljudski potencijali 2014. – 2020.”  </vt:lpstr>
      <vt:lpstr> Razvoj, širenje i unaprjeđenje kvalitete izvaninstitucijskih socijalnih usluga kao podrška procesu deinstitucionalizacije Europski socijalni fond Operativni program „Učinkoviti ljudski potencijali 2014. – 2020.”  </vt:lpstr>
      <vt:lpstr> Razvoj, širenje i unaprjeđenje kvalitete izvaninstitucijskih socijalnih usluga kao podrška procesu deinstitucionalizacije Europski socijalni fond Operativni program „Učinkoviti ljudski potencijali 2014. – 2020.”  </vt:lpstr>
      <vt:lpstr> Razvoj, širenje i unaprjeđenje kvalitete izvaninstitucijskih socijalnih usluga kao podrška procesu deinstitucionalizacije Europski socijalni fond Operativni program „Učinkoviti ljudski potencijali 2014. – 2020.”  </vt:lpstr>
      <vt:lpstr> Razvoj, širenje i unaprjeđenje kvalitete izvaninstitucijskih socijalnih usluga kao podrška procesu deinstitucionalizacije Europski socijalni fond Operativni program „Učinkoviti ljudski potencijali 2014. – 2020.”  </vt:lpstr>
      <vt:lpstr> Razvoj, širenje i unaprjeđenje kvalitete izvaninstitucijskih socijalnih usluga kao podrška procesu deinstitucionalizacije Europski socijalni fond Operativni program „Učinkoviti ljudski potencijali 2014. – 2020.”  </vt:lpstr>
      <vt:lpstr>PowerPoint prezentacija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PROGRAM</dc:title>
  <dc:creator>Ivana Lučev</dc:creator>
  <cp:lastModifiedBy>Zeljka Ivandic Blazina</cp:lastModifiedBy>
  <cp:revision>134</cp:revision>
  <dcterms:created xsi:type="dcterms:W3CDTF">2016-11-22T07:50:36Z</dcterms:created>
  <dcterms:modified xsi:type="dcterms:W3CDTF">2019-02-08T14:47:51Z</dcterms:modified>
</cp:coreProperties>
</file>